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58" r:id="rId2"/>
    <p:sldId id="589" r:id="rId3"/>
    <p:sldId id="590" r:id="rId4"/>
    <p:sldId id="611" r:id="rId5"/>
    <p:sldId id="612" r:id="rId6"/>
    <p:sldId id="641" r:id="rId7"/>
    <p:sldId id="613" r:id="rId8"/>
    <p:sldId id="713" r:id="rId9"/>
    <p:sldId id="614" r:id="rId10"/>
    <p:sldId id="615" r:id="rId11"/>
    <p:sldId id="617" r:id="rId12"/>
    <p:sldId id="618" r:id="rId13"/>
    <p:sldId id="619" r:id="rId14"/>
    <p:sldId id="616" r:id="rId15"/>
    <p:sldId id="620" r:id="rId16"/>
    <p:sldId id="621" r:id="rId17"/>
    <p:sldId id="622" r:id="rId18"/>
    <p:sldId id="623" r:id="rId19"/>
    <p:sldId id="624" r:id="rId20"/>
    <p:sldId id="625" r:id="rId21"/>
    <p:sldId id="626" r:id="rId22"/>
    <p:sldId id="627" r:id="rId23"/>
    <p:sldId id="628" r:id="rId24"/>
    <p:sldId id="629" r:id="rId25"/>
    <p:sldId id="630" r:id="rId26"/>
    <p:sldId id="631" r:id="rId27"/>
    <p:sldId id="632" r:id="rId28"/>
    <p:sldId id="633" r:id="rId29"/>
    <p:sldId id="634" r:id="rId30"/>
    <p:sldId id="635" r:id="rId31"/>
    <p:sldId id="636" r:id="rId32"/>
    <p:sldId id="637" r:id="rId33"/>
    <p:sldId id="638" r:id="rId34"/>
    <p:sldId id="642" r:id="rId35"/>
    <p:sldId id="599" r:id="rId36"/>
    <p:sldId id="652" r:id="rId37"/>
    <p:sldId id="653" r:id="rId38"/>
    <p:sldId id="654" r:id="rId39"/>
    <p:sldId id="655" r:id="rId40"/>
    <p:sldId id="656" r:id="rId41"/>
    <p:sldId id="657" r:id="rId42"/>
    <p:sldId id="658" r:id="rId43"/>
    <p:sldId id="659" r:id="rId44"/>
    <p:sldId id="660" r:id="rId45"/>
    <p:sldId id="661" r:id="rId46"/>
    <p:sldId id="662" r:id="rId47"/>
    <p:sldId id="663" r:id="rId48"/>
    <p:sldId id="664" r:id="rId49"/>
    <p:sldId id="665" r:id="rId50"/>
    <p:sldId id="666" r:id="rId51"/>
    <p:sldId id="667" r:id="rId52"/>
    <p:sldId id="668" r:id="rId53"/>
    <p:sldId id="669" r:id="rId54"/>
    <p:sldId id="670" r:id="rId55"/>
    <p:sldId id="671" r:id="rId56"/>
    <p:sldId id="672" r:id="rId57"/>
    <p:sldId id="673" r:id="rId58"/>
    <p:sldId id="674" r:id="rId59"/>
    <p:sldId id="675" r:id="rId60"/>
    <p:sldId id="676" r:id="rId61"/>
    <p:sldId id="677" r:id="rId62"/>
    <p:sldId id="678" r:id="rId63"/>
    <p:sldId id="679" r:id="rId64"/>
    <p:sldId id="680" r:id="rId65"/>
    <p:sldId id="681" r:id="rId66"/>
    <p:sldId id="682" r:id="rId67"/>
    <p:sldId id="683" r:id="rId68"/>
    <p:sldId id="684" r:id="rId69"/>
    <p:sldId id="685" r:id="rId70"/>
    <p:sldId id="688" r:id="rId71"/>
    <p:sldId id="689" r:id="rId72"/>
    <p:sldId id="690" r:id="rId73"/>
    <p:sldId id="691" r:id="rId74"/>
    <p:sldId id="692" r:id="rId75"/>
    <p:sldId id="693" r:id="rId76"/>
    <p:sldId id="686" r:id="rId77"/>
    <p:sldId id="687" r:id="rId78"/>
    <p:sldId id="694" r:id="rId79"/>
    <p:sldId id="643" r:id="rId80"/>
    <p:sldId id="592" r:id="rId81"/>
    <p:sldId id="603" r:id="rId82"/>
    <p:sldId id="644" r:id="rId83"/>
    <p:sldId id="593" r:id="rId84"/>
    <p:sldId id="604" r:id="rId85"/>
    <p:sldId id="695" r:id="rId86"/>
    <p:sldId id="645" r:id="rId87"/>
    <p:sldId id="594" r:id="rId88"/>
    <p:sldId id="605" r:id="rId89"/>
    <p:sldId id="595" r:id="rId90"/>
    <p:sldId id="606" r:id="rId91"/>
    <p:sldId id="696" r:id="rId92"/>
    <p:sldId id="647" r:id="rId93"/>
    <p:sldId id="596" r:id="rId94"/>
    <p:sldId id="607" r:id="rId95"/>
    <p:sldId id="697" r:id="rId96"/>
    <p:sldId id="698" r:id="rId97"/>
    <p:sldId id="699" r:id="rId98"/>
    <p:sldId id="700" r:id="rId99"/>
    <p:sldId id="701" r:id="rId100"/>
    <p:sldId id="702" r:id="rId101"/>
    <p:sldId id="703" r:id="rId102"/>
    <p:sldId id="704" r:id="rId103"/>
    <p:sldId id="705" r:id="rId104"/>
    <p:sldId id="706" r:id="rId105"/>
    <p:sldId id="707" r:id="rId106"/>
    <p:sldId id="708" r:id="rId107"/>
    <p:sldId id="709" r:id="rId108"/>
    <p:sldId id="710" r:id="rId109"/>
    <p:sldId id="648" r:id="rId110"/>
    <p:sldId id="597" r:id="rId111"/>
    <p:sldId id="608" r:id="rId112"/>
    <p:sldId id="711" r:id="rId113"/>
    <p:sldId id="649" r:id="rId114"/>
    <p:sldId id="598" r:id="rId115"/>
    <p:sldId id="565" r:id="rId116"/>
    <p:sldId id="566" r:id="rId117"/>
    <p:sldId id="567" r:id="rId118"/>
    <p:sldId id="568" r:id="rId119"/>
    <p:sldId id="588" r:id="rId120"/>
    <p:sldId id="559" r:id="rId121"/>
    <p:sldId id="556" r:id="rId122"/>
    <p:sldId id="257" r:id="rId1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6" autoAdjust="0"/>
    <p:restoredTop sz="95690" autoAdjust="0"/>
  </p:normalViewPr>
  <p:slideViewPr>
    <p:cSldViewPr>
      <p:cViewPr varScale="1">
        <p:scale>
          <a:sx n="78" d="100"/>
          <a:sy n="78" d="100"/>
        </p:scale>
        <p:origin x="-78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23DD06-80E0-4FE6-81F6-66C068209E61}" type="datetimeFigureOut">
              <a:rPr lang="zh-CN" altLang="en-US" smtClean="0"/>
              <a:pPr/>
              <a:t>2014/10/9 Thursday</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9F713-E591-4BAA-98DC-A77FB579BE6A}" type="slidenum">
              <a:rPr lang="zh-CN" altLang="en-US" smtClean="0"/>
              <a:pPr/>
              <a:t>‹#›</a:t>
            </a:fld>
            <a:endParaRPr lang="zh-CN" altLang="en-US"/>
          </a:p>
        </p:txBody>
      </p:sp>
    </p:spTree>
    <p:extLst>
      <p:ext uri="{BB962C8B-B14F-4D97-AF65-F5344CB8AC3E}">
        <p14:creationId xmlns:p14="http://schemas.microsoft.com/office/powerpoint/2010/main" val="3895941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此树的根节点的值必然是最小或最大的。</a:t>
            </a:r>
            <a:r>
              <a:rPr lang="en-US" altLang="zh-CN" dirty="0" smtClean="0"/>
              <a:t>2.</a:t>
            </a:r>
            <a:r>
              <a:rPr lang="zh-CN" altLang="en-US" dirty="0" smtClean="0"/>
              <a:t>小</a:t>
            </a:r>
            <a:r>
              <a:rPr lang="en-US" altLang="zh-CN" dirty="0" smtClean="0"/>
              <a:t>(</a:t>
            </a:r>
            <a:r>
              <a:rPr lang="zh-CN" altLang="en-US" dirty="0" smtClean="0"/>
              <a:t>大</a:t>
            </a:r>
            <a:r>
              <a:rPr lang="en-US" altLang="zh-CN" dirty="0" smtClean="0"/>
              <a:t>)</a:t>
            </a:r>
            <a:r>
              <a:rPr lang="zh-CN" altLang="en-US" dirty="0" smtClean="0"/>
              <a:t>顶堆的任意子树也是小</a:t>
            </a:r>
            <a:r>
              <a:rPr lang="en-US" altLang="zh-CN" dirty="0" smtClean="0"/>
              <a:t>(</a:t>
            </a:r>
            <a:r>
              <a:rPr lang="zh-CN" altLang="en-US" dirty="0" smtClean="0"/>
              <a:t>大</a:t>
            </a:r>
            <a:r>
              <a:rPr lang="en-US" altLang="zh-CN" dirty="0" smtClean="0"/>
              <a:t>)</a:t>
            </a:r>
            <a:r>
              <a:rPr lang="zh-CN" altLang="en-US" dirty="0" smtClean="0"/>
              <a:t>顶堆</a:t>
            </a:r>
            <a:endParaRPr lang="zh-CN" altLang="en-US" dirty="0"/>
          </a:p>
        </p:txBody>
      </p:sp>
      <p:sp>
        <p:nvSpPr>
          <p:cNvPr id="4" name="灯片编号占位符 3"/>
          <p:cNvSpPr>
            <a:spLocks noGrp="1"/>
          </p:cNvSpPr>
          <p:nvPr>
            <p:ph type="sldNum" sz="quarter" idx="10"/>
          </p:nvPr>
        </p:nvSpPr>
        <p:spPr/>
        <p:txBody>
          <a:bodyPr/>
          <a:lstStyle/>
          <a:p>
            <a:fld id="{0979F713-E591-4BAA-98DC-A77FB579BE6A}" type="slidenum">
              <a:rPr lang="zh-CN" altLang="en-US" smtClean="0"/>
              <a:pPr/>
              <a:t>7</a:t>
            </a:fld>
            <a:endParaRPr lang="zh-CN" altLang="en-US"/>
          </a:p>
        </p:txBody>
      </p:sp>
    </p:spTree>
    <p:extLst>
      <p:ext uri="{BB962C8B-B14F-4D97-AF65-F5344CB8AC3E}">
        <p14:creationId xmlns:p14="http://schemas.microsoft.com/office/powerpoint/2010/main" val="3257723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843126" y="428604"/>
            <a:ext cx="8229600" cy="857256"/>
          </a:xfrm>
        </p:spPr>
        <p:txBody>
          <a:bodyPr>
            <a:normAutofit/>
          </a:bodyPr>
          <a:lstStyle>
            <a:lvl1pPr>
              <a:defRPr sz="3600"/>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71538"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www.jd.com/writer/Carrano,F.M._1.html" TargetMode="External"/><Relationship Id="rId7" Type="http://schemas.openxmlformats.org/officeDocument/2006/relationships/image" Target="../media/image112.png"/><Relationship Id="rId2" Type="http://schemas.openxmlformats.org/officeDocument/2006/relationships/hyperlink" Target="http://www.jd.com/writer/%E5%8D%A1%E6%8B%89%E7%BD%97_1.html" TargetMode="External"/><Relationship Id="rId1" Type="http://schemas.openxmlformats.org/officeDocument/2006/relationships/slideLayout" Target="../slideLayouts/slideLayout2.xml"/><Relationship Id="rId6" Type="http://schemas.openxmlformats.org/officeDocument/2006/relationships/hyperlink" Target="http://www.jd.com/writer/%E7%A8%8B%E6%9D%B0_1.html" TargetMode="External"/><Relationship Id="rId5" Type="http://schemas.openxmlformats.org/officeDocument/2006/relationships/image" Target="../media/image111.png"/><Relationship Id="rId4" Type="http://schemas.openxmlformats.org/officeDocument/2006/relationships/hyperlink" Target="http://www.jd.com/writer/%E9%87%91%E5%90%8D_1.html" TargetMode="External"/></Relationships>
</file>

<file path=ppt/slides/_rels/slide12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idx="4294967295"/>
          </p:nvPr>
        </p:nvSpPr>
        <p:spPr>
          <a:xfrm>
            <a:off x="107504" y="2060848"/>
            <a:ext cx="8129614" cy="1851025"/>
          </a:xfrm>
        </p:spPr>
        <p:txBody>
          <a:bodyPr>
            <a:normAutofit/>
          </a:bodyPr>
          <a:lstStyle/>
          <a:p>
            <a:r>
              <a:rPr lang="zh-CN" altLang="en-US" sz="8000" b="1" dirty="0" smtClean="0">
                <a:solidFill>
                  <a:srgbClr val="000066"/>
                </a:solidFill>
                <a:latin typeface="楷体" pitchFamily="49" charset="-122"/>
                <a:ea typeface="楷体" pitchFamily="49" charset="-122"/>
              </a:rPr>
              <a:t>排序算法</a:t>
            </a:r>
            <a:endParaRPr lang="zh-CN" altLang="zh-CN" sz="8000" b="1" dirty="0" smtClean="0">
              <a:solidFill>
                <a:srgbClr val="000066"/>
              </a:solidFill>
              <a:latin typeface="楷体" pitchFamily="49" charset="-122"/>
              <a:ea typeface="楷体" pitchFamily="49" charset="-122"/>
            </a:endParaRPr>
          </a:p>
        </p:txBody>
      </p:sp>
      <p:sp>
        <p:nvSpPr>
          <p:cNvPr id="4" name="TextBox 3"/>
          <p:cNvSpPr txBox="1"/>
          <p:nvPr/>
        </p:nvSpPr>
        <p:spPr>
          <a:xfrm>
            <a:off x="0" y="5613047"/>
            <a:ext cx="9144000" cy="1261884"/>
          </a:xfrm>
          <a:prstGeom prst="rect">
            <a:avLst/>
          </a:prstGeom>
          <a:noFill/>
        </p:spPr>
        <p:txBody>
          <a:bodyPr wrap="square" rtlCol="0">
            <a:spAutoFit/>
          </a:bodyPr>
          <a:lstStyle/>
          <a:p>
            <a:r>
              <a:rPr lang="zh-CN" altLang="en-US" sz="4000" b="1" dirty="0" smtClean="0">
                <a:solidFill>
                  <a:srgbClr val="000066"/>
                </a:solidFill>
                <a:latin typeface="楷体" pitchFamily="49" charset="-122"/>
                <a:ea typeface="楷体" pitchFamily="49" charset="-122"/>
              </a:rPr>
              <a:t>讲师：宋红康   </a:t>
            </a:r>
            <a:endParaRPr lang="en-US" altLang="zh-CN" sz="4000" b="1" dirty="0" smtClean="0">
              <a:solidFill>
                <a:srgbClr val="000066"/>
              </a:solidFill>
              <a:latin typeface="楷体" pitchFamily="49" charset="-122"/>
              <a:ea typeface="楷体" pitchFamily="49" charset="-122"/>
            </a:endParaRPr>
          </a:p>
          <a:p>
            <a:r>
              <a:rPr lang="zh-CN" altLang="en-US" sz="3600" b="1" dirty="0" smtClean="0">
                <a:solidFill>
                  <a:srgbClr val="000066"/>
                </a:solidFill>
                <a:latin typeface="楷体" pitchFamily="49" charset="-122"/>
                <a:ea typeface="楷体" pitchFamily="49" charset="-122"/>
              </a:rPr>
              <a:t>新浪微博：</a:t>
            </a:r>
            <a:r>
              <a:rPr lang="zh-CN" altLang="en-US" sz="3600" b="1" dirty="0">
                <a:solidFill>
                  <a:srgbClr val="000066"/>
                </a:solidFill>
                <a:latin typeface="楷体" pitchFamily="49" charset="-122"/>
                <a:ea typeface="楷体" pitchFamily="49" charset="-122"/>
              </a:rPr>
              <a:t>尚</a:t>
            </a:r>
            <a:r>
              <a:rPr lang="zh-CN" altLang="en-US" sz="3600" b="1" dirty="0" smtClean="0">
                <a:solidFill>
                  <a:srgbClr val="000066"/>
                </a:solidFill>
                <a:latin typeface="楷体" pitchFamily="49" charset="-122"/>
                <a:ea typeface="楷体" pitchFamily="49" charset="-122"/>
              </a:rPr>
              <a:t>硅谷</a:t>
            </a:r>
            <a:r>
              <a:rPr lang="en-US" altLang="zh-CN" sz="3600" b="1" dirty="0" smtClean="0">
                <a:solidFill>
                  <a:srgbClr val="000066"/>
                </a:solidFill>
                <a:latin typeface="楷体" pitchFamily="49" charset="-122"/>
                <a:ea typeface="楷体" pitchFamily="49" charset="-122"/>
              </a:rPr>
              <a:t>-</a:t>
            </a:r>
            <a:r>
              <a:rPr lang="zh-CN" altLang="en-US" sz="3600" b="1" dirty="0" smtClean="0">
                <a:solidFill>
                  <a:srgbClr val="000066"/>
                </a:solidFill>
                <a:latin typeface="楷体" pitchFamily="49" charset="-122"/>
                <a:ea typeface="楷体" pitchFamily="49" charset="-122"/>
              </a:rPr>
              <a:t>宋红康</a:t>
            </a:r>
            <a:endParaRPr lang="zh-CN" altLang="en-US" sz="3600" b="1" dirty="0">
              <a:solidFill>
                <a:srgbClr val="000066"/>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kstart\Deskto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8" y="8300"/>
            <a:ext cx="9136112" cy="647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shkstart\Desktop\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shkstart\Desktop\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 y="8257"/>
            <a:ext cx="9141804" cy="6459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shkstart\Desktop\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1" y="-27384"/>
            <a:ext cx="9127069" cy="647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shkstart\Desktop\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C:\Users\shkstart\Desktop\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Users\shkstart\Desktop\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 y="0"/>
            <a:ext cx="9142675" cy="6486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Users\shkstart\Desktop\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273"/>
            <a:ext cx="9144000" cy="650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C:\Users\shkstart\Desktop\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613"/>
            <a:ext cx="9180512" cy="647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C:\Users\shkstart\Desktop\QQ截图20131127031215.png"/>
          <p:cNvPicPr>
            <a:picLocks noChangeAspect="1" noChangeArrowheads="1"/>
          </p:cNvPicPr>
          <p:nvPr/>
        </p:nvPicPr>
        <p:blipFill rotWithShape="1">
          <a:blip r:embed="rId2">
            <a:extLst>
              <a:ext uri="{28A0092B-C50C-407E-A947-70E740481C1C}">
                <a14:useLocalDpi xmlns:a14="http://schemas.microsoft.com/office/drawing/2010/main" val="0"/>
              </a:ext>
            </a:extLst>
          </a:blip>
          <a:srcRect l="5000" t="9612" r="7678" b="9723"/>
          <a:stretch/>
        </p:blipFill>
        <p:spPr bwMode="auto">
          <a:xfrm>
            <a:off x="-36512" y="28702"/>
            <a:ext cx="9144000" cy="5992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0400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570208"/>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归并算法需要递归地进行分解、合并，</a:t>
            </a:r>
            <a:r>
              <a:rPr lang="zh-CN" altLang="en-US" sz="2400" dirty="0">
                <a:ea typeface="宋体" panose="02010600030101010101" pitchFamily="2" charset="-122"/>
              </a:rPr>
              <a:t>每</a:t>
            </a:r>
            <a:r>
              <a:rPr lang="zh-CN" altLang="en-US" sz="2400" dirty="0" smtClean="0">
                <a:ea typeface="宋体" panose="02010600030101010101" pitchFamily="2" charset="-122"/>
              </a:rPr>
              <a:t>进行一趟归并排序，需要</a:t>
            </a:r>
            <a:r>
              <a:rPr lang="en-US" altLang="zh-CN" sz="2400" dirty="0" smtClean="0">
                <a:ea typeface="宋体" panose="02010600030101010101" pitchFamily="2" charset="-122"/>
              </a:rPr>
              <a:t>merge()</a:t>
            </a:r>
            <a:r>
              <a:rPr lang="zh-CN" altLang="en-US" sz="2400" dirty="0" smtClean="0">
                <a:ea typeface="宋体" panose="02010600030101010101" pitchFamily="2" charset="-122"/>
              </a:rPr>
              <a:t>方法一次，每次执行</a:t>
            </a:r>
            <a:r>
              <a:rPr lang="en-US" altLang="zh-CN" sz="2400" dirty="0" smtClean="0">
                <a:ea typeface="宋体" panose="02010600030101010101" pitchFamily="2" charset="-122"/>
              </a:rPr>
              <a:t>merge()</a:t>
            </a:r>
            <a:r>
              <a:rPr lang="zh-CN" altLang="en-US" sz="2400" dirty="0" smtClean="0">
                <a:ea typeface="宋体" panose="02010600030101010101" pitchFamily="2" charset="-122"/>
              </a:rPr>
              <a:t>需要比较</a:t>
            </a:r>
            <a:r>
              <a:rPr lang="en-US" altLang="zh-CN" sz="2400" dirty="0" smtClean="0">
                <a:ea typeface="宋体" panose="02010600030101010101" pitchFamily="2" charset="-122"/>
              </a:rPr>
              <a:t>n</a:t>
            </a:r>
            <a:r>
              <a:rPr lang="zh-CN" altLang="en-US" sz="2400" dirty="0" smtClean="0">
                <a:ea typeface="宋体" panose="02010600030101010101" pitchFamily="2" charset="-122"/>
              </a:rPr>
              <a:t>次，故复杂度为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较差，需要一个与原始序列同样大小的辅助序列</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归并</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534" y="2947417"/>
            <a:ext cx="16764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255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hkstart\Deskt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2" y="12575"/>
            <a:ext cx="9131507" cy="646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58094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solidFill>
                  <a:srgbClr val="FF0000"/>
                </a:solidFill>
                <a:ea typeface="宋体" pitchFamily="2" charset="-122"/>
              </a:rPr>
              <a:t>桶式排序</a:t>
            </a:r>
            <a:endParaRPr lang="en-US" altLang="zh-CN" sz="28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392375428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9912" y="908719"/>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桶式排序</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539552" y="1493494"/>
            <a:ext cx="8136904" cy="2677656"/>
          </a:xfrm>
          <a:prstGeom prst="rect">
            <a:avLst/>
          </a:prstGeom>
          <a:noFill/>
        </p:spPr>
        <p:txBody>
          <a:bodyPr wrap="square" rtlCol="0">
            <a:spAutoFit/>
          </a:bodyPr>
          <a:lstStyle/>
          <a:p>
            <a:r>
              <a:rPr lang="zh-CN" altLang="en-US" sz="2400" dirty="0" smtClean="0">
                <a:latin typeface="宋体" panose="02010600030101010101" pitchFamily="2" charset="-122"/>
                <a:ea typeface="宋体" panose="02010600030101010101" pitchFamily="2" charset="-122"/>
              </a:rPr>
              <a:t>桶式排序不再是一种基于比较的排序方法，它是一种非常巧妙的排序方式，但这种排序方式需要待排序列满足如下两个特征：</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待排序列的所有值处于一个可枚举范围内</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待排序列所在的这个可枚举范围不应该太大，否则排序开销太大</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endParaRPr lang="en-US" altLang="zh-CN" sz="2400"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997779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200" y="1052736"/>
            <a:ext cx="4572000" cy="830997"/>
          </a:xfrm>
          <a:prstGeom prst="rect">
            <a:avLst/>
          </a:prstGeom>
        </p:spPr>
        <p:txBody>
          <a:bodyPr>
            <a:spAutoFit/>
          </a:bodyPr>
          <a:lstStyle/>
          <a:p>
            <a:r>
              <a:rPr lang="zh-CN" altLang="en-US" sz="2400" dirty="0">
                <a:latin typeface="宋体" panose="02010600030101010101" pitchFamily="2" charset="-122"/>
                <a:ea typeface="宋体" panose="02010600030101010101" pitchFamily="2" charset="-122"/>
              </a:rPr>
              <a:t>以下为例：</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使用桶式排序</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420888"/>
            <a:ext cx="7496175"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284984"/>
            <a:ext cx="729615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076" y="4077072"/>
            <a:ext cx="710565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08523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1742331"/>
            <a:ext cx="7560840" cy="2462213"/>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时间效率极高，只需经过两轮遍历即可</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空间开销</a:t>
            </a:r>
            <a:r>
              <a:rPr lang="zh-CN" altLang="en-US" sz="2400" dirty="0">
                <a:ea typeface="宋体" panose="02010600030101010101" pitchFamily="2" charset="-122"/>
              </a:rPr>
              <a:t>较</a:t>
            </a:r>
            <a:r>
              <a:rPr lang="zh-CN" altLang="en-US" sz="2400" dirty="0" smtClean="0">
                <a:ea typeface="宋体" panose="02010600030101010101" pitchFamily="2" charset="-122"/>
              </a:rPr>
              <a:t>大，需要两个数组来完成</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桶式</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9172554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solidFill>
                  <a:srgbClr val="FF0000"/>
                </a:solidFill>
                <a:ea typeface="宋体" pitchFamily="2" charset="-122"/>
              </a:rPr>
              <a:t>基数排序</a:t>
            </a:r>
            <a:endParaRPr lang="en-US" altLang="zh-CN" sz="2800" b="1" dirty="0" smtClean="0">
              <a:solidFill>
                <a:srgbClr val="FF0000"/>
              </a:solidFill>
              <a:ea typeface="宋体" pitchFamily="2" charset="-122"/>
            </a:endParaRPr>
          </a:p>
        </p:txBody>
      </p:sp>
    </p:spTree>
    <p:extLst>
      <p:ext uri="{BB962C8B-B14F-4D97-AF65-F5344CB8AC3E}">
        <p14:creationId xmlns:p14="http://schemas.microsoft.com/office/powerpoint/2010/main" val="123673631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2915816" y="836712"/>
            <a:ext cx="3528392" cy="792088"/>
          </a:xfrm>
          <a:noFill/>
        </p:spPr>
        <p:txBody>
          <a:bodyPr>
            <a:normAutofit/>
          </a:bodyPr>
          <a:lstStyle/>
          <a:p>
            <a:pPr eaLnBrk="1" hangingPunct="1"/>
            <a:r>
              <a:rPr lang="zh-CN" altLang="en-US" sz="3200" b="1" dirty="0" smtClean="0">
                <a:latin typeface="宋体" pitchFamily="2" charset="-122"/>
                <a:ea typeface="宋体" pitchFamily="2" charset="-122"/>
                <a:cs typeface="Arial Unicode MS" pitchFamily="34" charset="-122"/>
              </a:rPr>
              <a:t>基数排序</a:t>
            </a:r>
            <a:endParaRPr lang="zh-CN" altLang="en-US" sz="3200" b="1" dirty="0" smtClean="0">
              <a:solidFill>
                <a:schemeClr val="tx1"/>
              </a:solidFill>
              <a:latin typeface="宋体" pitchFamily="2" charset="-122"/>
              <a:ea typeface="宋体" pitchFamily="2" charset="-122"/>
              <a:cs typeface="Arial Unicode MS" pitchFamily="34" charset="-122"/>
            </a:endParaRPr>
          </a:p>
        </p:txBody>
      </p:sp>
      <p:sp>
        <p:nvSpPr>
          <p:cNvPr id="4" name="TextBox 3"/>
          <p:cNvSpPr txBox="1"/>
          <p:nvPr/>
        </p:nvSpPr>
        <p:spPr>
          <a:xfrm>
            <a:off x="611560" y="1772816"/>
            <a:ext cx="8064896" cy="452431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ea typeface="宋体" panose="02010600030101010101" pitchFamily="2" charset="-122"/>
              </a:rPr>
              <a:t>基数排序已经不再是一种常规的排序方法，它更多地像是一种排序方法的应用，基数排序必须依赖于另外的排序方法。基数排序的总体思路就是将待排数据拆分成多个关键字进行排序，也就是说，基数排序的实质是多关键字排序。</a:t>
            </a:r>
            <a:endParaRPr lang="en-US" altLang="zh-CN" sz="2400" dirty="0" smtClean="0">
              <a:ea typeface="宋体" panose="02010600030101010101" pitchFamily="2" charset="-122"/>
            </a:endParaRPr>
          </a:p>
          <a:p>
            <a:pPr marL="342900" indent="-342900">
              <a:buFont typeface="Wingdings" panose="05000000000000000000" pitchFamily="2" charset="2"/>
              <a:buChar char="l"/>
            </a:pPr>
            <a:r>
              <a:rPr lang="zh-CN" altLang="en-US" sz="2400" dirty="0">
                <a:ea typeface="宋体" panose="02010600030101010101" pitchFamily="2" charset="-122"/>
              </a:rPr>
              <a:t>多</a:t>
            </a:r>
            <a:r>
              <a:rPr lang="zh-CN" altLang="en-US" sz="2400" dirty="0" smtClean="0">
                <a:ea typeface="宋体" panose="02010600030101010101" pitchFamily="2" charset="-122"/>
              </a:rPr>
              <a:t>关键字排序的思路是将待排数据里的排序关键字拆分成多个排序关键字：第</a:t>
            </a:r>
            <a:r>
              <a:rPr lang="en-US" altLang="zh-CN" sz="2400" dirty="0" smtClean="0">
                <a:ea typeface="宋体" panose="02010600030101010101" pitchFamily="2" charset="-122"/>
              </a:rPr>
              <a:t>1</a:t>
            </a:r>
            <a:r>
              <a:rPr lang="zh-CN" altLang="en-US" sz="2400" dirty="0" smtClean="0">
                <a:ea typeface="宋体" panose="02010600030101010101" pitchFamily="2" charset="-122"/>
              </a:rPr>
              <a:t>个子关键字、第</a:t>
            </a:r>
            <a:r>
              <a:rPr lang="en-US" altLang="zh-CN" sz="2400" dirty="0" smtClean="0">
                <a:ea typeface="宋体" panose="02010600030101010101" pitchFamily="2" charset="-122"/>
              </a:rPr>
              <a:t>2</a:t>
            </a:r>
            <a:r>
              <a:rPr lang="zh-CN" altLang="en-US" sz="2400" dirty="0" smtClean="0">
                <a:ea typeface="宋体" panose="02010600030101010101" pitchFamily="2" charset="-122"/>
              </a:rPr>
              <a:t>个子关键字、第</a:t>
            </a:r>
            <a:r>
              <a:rPr lang="en-US" altLang="zh-CN" sz="2400" dirty="0" smtClean="0">
                <a:ea typeface="宋体" panose="02010600030101010101" pitchFamily="2" charset="-122"/>
              </a:rPr>
              <a:t>3</a:t>
            </a:r>
            <a:r>
              <a:rPr lang="zh-CN" altLang="en-US" sz="2400" dirty="0" smtClean="0">
                <a:ea typeface="宋体" panose="02010600030101010101" pitchFamily="2" charset="-122"/>
              </a:rPr>
              <a:t>个子关键字。。。然后，根据子关键字对待排数据进行排序。</a:t>
            </a:r>
            <a:endParaRPr lang="en-US" altLang="zh-CN" sz="2400" dirty="0">
              <a:ea typeface="宋体" panose="02010600030101010101" pitchFamily="2" charset="-122"/>
            </a:endParaRPr>
          </a:p>
          <a:p>
            <a:pPr marL="342900" indent="-342900">
              <a:buFont typeface="Wingdings" panose="05000000000000000000" pitchFamily="2" charset="2"/>
              <a:buChar char="l"/>
            </a:pPr>
            <a:r>
              <a:rPr lang="zh-CN" altLang="en-US" sz="2400" dirty="0" smtClean="0">
                <a:ea typeface="宋体" panose="02010600030101010101" pitchFamily="2" charset="-122"/>
              </a:rPr>
              <a:t>在进行多关键字排序时有两种解决方案：</a:t>
            </a:r>
            <a:endParaRPr lang="en-US" altLang="zh-CN" sz="2400" dirty="0">
              <a:ea typeface="宋体" panose="02010600030101010101" pitchFamily="2" charset="-122"/>
            </a:endParaRPr>
          </a:p>
          <a:p>
            <a:pPr marL="800100" lvl="1" indent="-342900">
              <a:buFont typeface="Wingdings" panose="05000000000000000000" pitchFamily="2" charset="2"/>
              <a:buChar char="Ø"/>
            </a:pPr>
            <a:r>
              <a:rPr lang="zh-CN" altLang="en-US" sz="2400" dirty="0" smtClean="0">
                <a:ea typeface="宋体" panose="02010600030101010101" pitchFamily="2" charset="-122"/>
              </a:rPr>
              <a:t>最高位优先法</a:t>
            </a:r>
            <a:r>
              <a:rPr lang="en-US" altLang="zh-CN" sz="2400" dirty="0" smtClean="0">
                <a:ea typeface="宋体" panose="02010600030101010101" pitchFamily="2" charset="-122"/>
              </a:rPr>
              <a:t>MSD</a:t>
            </a:r>
          </a:p>
          <a:p>
            <a:pPr marL="800100" lvl="1" indent="-342900">
              <a:buFont typeface="Wingdings" panose="05000000000000000000" pitchFamily="2" charset="2"/>
              <a:buChar char="Ø"/>
            </a:pPr>
            <a:r>
              <a:rPr lang="zh-CN" altLang="en-US" sz="2400" dirty="0" smtClean="0">
                <a:ea typeface="宋体" panose="02010600030101010101" pitchFamily="2" charset="-122"/>
              </a:rPr>
              <a:t>最低位优先法</a:t>
            </a:r>
            <a:r>
              <a:rPr lang="en-US" altLang="zh-CN" sz="2400" dirty="0" smtClean="0">
                <a:ea typeface="宋体" panose="02010600030101010101" pitchFamily="2" charset="-122"/>
              </a:rPr>
              <a:t>LSD</a:t>
            </a:r>
          </a:p>
        </p:txBody>
      </p:sp>
    </p:spTree>
    <p:extLst>
      <p:ext uri="{BB962C8B-B14F-4D97-AF65-F5344CB8AC3E}">
        <p14:creationId xmlns:p14="http://schemas.microsoft.com/office/powerpoint/2010/main" val="15891976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24744"/>
            <a:ext cx="8208912" cy="39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960510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1124744"/>
            <a:ext cx="4320480" cy="584775"/>
          </a:xfrm>
          <a:prstGeom prst="rect">
            <a:avLst/>
          </a:prstGeom>
          <a:noFill/>
        </p:spPr>
        <p:txBody>
          <a:bodyPr wrap="square" rtlCol="0">
            <a:spAutoFit/>
          </a:bodyPr>
          <a:lstStyle/>
          <a:p>
            <a:r>
              <a:rPr lang="en-US" altLang="zh-CN" sz="3200" b="1" dirty="0" smtClean="0">
                <a:latin typeface="宋体" panose="02010600030101010101" pitchFamily="2" charset="-122"/>
                <a:ea typeface="宋体" panose="02010600030101010101" pitchFamily="2" charset="-122"/>
              </a:rPr>
              <a:t>MSD</a:t>
            </a:r>
            <a:r>
              <a:rPr lang="zh-CN" altLang="en-US" sz="3200" b="1" dirty="0" smtClean="0">
                <a:latin typeface="宋体" panose="02010600030101010101" pitchFamily="2" charset="-122"/>
                <a:ea typeface="宋体" panose="02010600030101010101" pitchFamily="2" charset="-122"/>
              </a:rPr>
              <a:t>法和</a:t>
            </a:r>
            <a:r>
              <a:rPr lang="en-US" altLang="zh-CN" sz="3200" b="1" dirty="0" smtClean="0">
                <a:latin typeface="宋体" panose="02010600030101010101" pitchFamily="2" charset="-122"/>
                <a:ea typeface="宋体" panose="02010600030101010101" pitchFamily="2" charset="-122"/>
              </a:rPr>
              <a:t>LSD</a:t>
            </a:r>
            <a:r>
              <a:rPr lang="zh-CN" altLang="en-US" sz="3200" b="1" dirty="0" smtClean="0">
                <a:latin typeface="宋体" panose="02010600030101010101" pitchFamily="2" charset="-122"/>
                <a:ea typeface="宋体" panose="02010600030101010101" pitchFamily="2" charset="-122"/>
              </a:rPr>
              <a:t>法的比较</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971600" y="2348880"/>
            <a:ext cx="7344816" cy="2799100"/>
          </a:xfrm>
          <a:prstGeom prst="rect">
            <a:avLst/>
          </a:prstGeom>
          <a:noFill/>
        </p:spPr>
        <p:txBody>
          <a:bodyPr wrap="square" rtlCol="0">
            <a:spAutoFit/>
          </a:bodyPr>
          <a:lstStyle/>
          <a:p>
            <a:pPr>
              <a:lnSpc>
                <a:spcPct val="150000"/>
              </a:lnSpc>
            </a:pPr>
            <a:r>
              <a:rPr lang="zh-CN" altLang="en-US" sz="2400" dirty="0" smtClean="0">
                <a:ea typeface="宋体" panose="02010600030101010101" pitchFamily="2" charset="-122"/>
              </a:rPr>
              <a:t>比较</a:t>
            </a:r>
            <a:r>
              <a:rPr lang="en-US" altLang="zh-CN" sz="2400" dirty="0" smtClean="0">
                <a:ea typeface="宋体" panose="02010600030101010101" pitchFamily="2" charset="-122"/>
              </a:rPr>
              <a:t>MSD</a:t>
            </a:r>
            <a:r>
              <a:rPr lang="zh-CN" altLang="en-US" sz="2400" dirty="0" smtClean="0">
                <a:ea typeface="宋体" panose="02010600030101010101" pitchFamily="2" charset="-122"/>
              </a:rPr>
              <a:t>法和</a:t>
            </a:r>
            <a:r>
              <a:rPr lang="en-US" altLang="zh-CN" sz="2400" dirty="0" smtClean="0">
                <a:ea typeface="宋体" panose="02010600030101010101" pitchFamily="2" charset="-122"/>
              </a:rPr>
              <a:t>LSD</a:t>
            </a:r>
            <a:r>
              <a:rPr lang="zh-CN" altLang="en-US" sz="2400" dirty="0" smtClean="0">
                <a:ea typeface="宋体" panose="02010600030101010101" pitchFamily="2" charset="-122"/>
              </a:rPr>
              <a:t>法，一般来讲，</a:t>
            </a:r>
            <a:r>
              <a:rPr lang="en-US" altLang="zh-CN" sz="2400" dirty="0" smtClean="0">
                <a:ea typeface="宋体" panose="02010600030101010101" pitchFamily="2" charset="-122"/>
              </a:rPr>
              <a:t>LSD</a:t>
            </a:r>
            <a:r>
              <a:rPr lang="zh-CN" altLang="en-US" sz="2400" dirty="0" smtClean="0">
                <a:ea typeface="宋体" panose="02010600030101010101" pitchFamily="2" charset="-122"/>
              </a:rPr>
              <a:t>法要比</a:t>
            </a:r>
            <a:r>
              <a:rPr lang="en-US" altLang="zh-CN" sz="2400" dirty="0" smtClean="0">
                <a:ea typeface="宋体" panose="02010600030101010101" pitchFamily="2" charset="-122"/>
              </a:rPr>
              <a:t>MSD</a:t>
            </a:r>
            <a:r>
              <a:rPr lang="zh-CN" altLang="en-US" sz="2400" dirty="0" smtClean="0">
                <a:ea typeface="宋体" panose="02010600030101010101" pitchFamily="2" charset="-122"/>
              </a:rPr>
              <a:t>法来得简单，因为</a:t>
            </a:r>
            <a:r>
              <a:rPr lang="en-US" altLang="zh-CN" sz="2400" dirty="0" smtClean="0">
                <a:ea typeface="宋体" panose="02010600030101010101" pitchFamily="2" charset="-122"/>
              </a:rPr>
              <a:t>LSD</a:t>
            </a:r>
            <a:r>
              <a:rPr lang="zh-CN" altLang="en-US" sz="2400" dirty="0" smtClean="0">
                <a:ea typeface="宋体" panose="02010600030101010101" pitchFamily="2" charset="-122"/>
              </a:rPr>
              <a:t>法是从头到尾进行若干次分配和收集，执行的次数取决于构成关键字值的成分为多少；而</a:t>
            </a:r>
            <a:r>
              <a:rPr lang="en-US" altLang="zh-CN" sz="2400" dirty="0" smtClean="0">
                <a:ea typeface="宋体" panose="02010600030101010101" pitchFamily="2" charset="-122"/>
              </a:rPr>
              <a:t>MSD</a:t>
            </a:r>
            <a:r>
              <a:rPr lang="zh-CN" altLang="en-US" sz="2400" dirty="0" smtClean="0">
                <a:ea typeface="宋体" panose="02010600030101010101" pitchFamily="2" charset="-122"/>
              </a:rPr>
              <a:t>法则要处理各序列与子序列的独立排序问题，就可能复杂一些。</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15891976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C:\Users\shkstart\Desktop\QQ截图201311270337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124744"/>
            <a:ext cx="8592867"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60510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1720" y="1052735"/>
            <a:ext cx="532859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各种内部排序方法性能比较</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467544" y="1916831"/>
            <a:ext cx="8424936" cy="4154984"/>
          </a:xfrm>
          <a:prstGeom prst="rect">
            <a:avLst/>
          </a:prstGeom>
          <a:noFill/>
        </p:spPr>
        <p:txBody>
          <a:bodyPr wrap="square" rtlCol="0">
            <a:spAutoFit/>
          </a:bodyPr>
          <a:lstStyle/>
          <a:p>
            <a:r>
              <a:rPr lang="en-US" altLang="zh-CN" sz="2400" dirty="0" smtClean="0">
                <a:ea typeface="宋体" panose="02010600030101010101" pitchFamily="2" charset="-122"/>
              </a:rPr>
              <a:t>1.</a:t>
            </a:r>
            <a:r>
              <a:rPr lang="zh-CN" altLang="en-US" sz="2400" b="1" dirty="0" smtClean="0">
                <a:solidFill>
                  <a:srgbClr val="0000FF"/>
                </a:solidFill>
                <a:ea typeface="宋体" panose="02010600030101010101" pitchFamily="2" charset="-122"/>
              </a:rPr>
              <a:t>从平均时间而言</a:t>
            </a:r>
            <a:r>
              <a:rPr lang="zh-CN" altLang="en-US" sz="2400" dirty="0" smtClean="0">
                <a:ea typeface="宋体" panose="02010600030101010101" pitchFamily="2" charset="-122"/>
              </a:rPr>
              <a:t>：快速排序最佳。但在最坏情况下时间性能不如堆排序和归并排序。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2.</a:t>
            </a:r>
            <a:r>
              <a:rPr lang="zh-CN" altLang="en-US" sz="2400" b="1" dirty="0" smtClean="0">
                <a:solidFill>
                  <a:srgbClr val="0000FF"/>
                </a:solidFill>
                <a:ea typeface="宋体" panose="02010600030101010101" pitchFamily="2" charset="-122"/>
              </a:rPr>
              <a:t>从算法简单性看</a:t>
            </a:r>
            <a:r>
              <a:rPr lang="zh-CN" altLang="en-US" sz="2400" dirty="0" smtClean="0">
                <a:ea typeface="宋体" panose="02010600030101010101" pitchFamily="2" charset="-122"/>
              </a:rPr>
              <a:t>：由于直接选择排序、直接插入排序和冒泡排序的算法比较简单，将其认为是简单算法，都包含在上图的“简单排序”中。对于</a:t>
            </a:r>
            <a:r>
              <a:rPr lang="en-US" altLang="zh-CN" sz="2400" dirty="0" smtClean="0">
                <a:ea typeface="宋体" panose="02010600030101010101" pitchFamily="2" charset="-122"/>
              </a:rPr>
              <a:t>Shell</a:t>
            </a:r>
            <a:r>
              <a:rPr lang="zh-CN" altLang="en-US" sz="2400" dirty="0" smtClean="0">
                <a:ea typeface="宋体" panose="02010600030101010101" pitchFamily="2" charset="-122"/>
              </a:rPr>
              <a:t>排序、堆排序、快速排序和归并排序算法，其算法比较复杂，认为是复杂排序。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3.</a:t>
            </a:r>
            <a:r>
              <a:rPr lang="zh-CN" altLang="en-US" sz="2400" b="1" dirty="0" smtClean="0">
                <a:solidFill>
                  <a:srgbClr val="0000FF"/>
                </a:solidFill>
                <a:ea typeface="宋体" panose="02010600030101010101" pitchFamily="2" charset="-122"/>
              </a:rPr>
              <a:t>从稳定性看</a:t>
            </a:r>
            <a:r>
              <a:rPr lang="zh-CN" altLang="en-US" sz="2400" dirty="0" smtClean="0">
                <a:ea typeface="宋体" panose="02010600030101010101" pitchFamily="2" charset="-122"/>
              </a:rPr>
              <a:t>：直接插入排序、冒泡排序和归并排序时稳定的；而直接选择排序、快速排序、</a:t>
            </a:r>
            <a:r>
              <a:rPr lang="en-US" altLang="zh-CN" sz="2400" dirty="0">
                <a:ea typeface="宋体" panose="02010600030101010101" pitchFamily="2" charset="-122"/>
              </a:rPr>
              <a:t> Shell</a:t>
            </a:r>
            <a:r>
              <a:rPr lang="zh-CN" altLang="en-US" sz="2400" dirty="0">
                <a:ea typeface="宋体" panose="02010600030101010101" pitchFamily="2" charset="-122"/>
              </a:rPr>
              <a:t>排序和</a:t>
            </a:r>
            <a:r>
              <a:rPr lang="zh-CN" altLang="en-US" sz="2400" dirty="0" smtClean="0">
                <a:ea typeface="宋体" panose="02010600030101010101" pitchFamily="2" charset="-122"/>
              </a:rPr>
              <a:t>堆排序是不稳定排序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4.</a:t>
            </a:r>
            <a:r>
              <a:rPr lang="zh-CN" altLang="en-US" sz="2400" b="1" dirty="0" smtClean="0">
                <a:solidFill>
                  <a:srgbClr val="0000FF"/>
                </a:solidFill>
                <a:ea typeface="宋体" panose="02010600030101010101" pitchFamily="2" charset="-122"/>
              </a:rPr>
              <a:t>从待排序的记录数</a:t>
            </a:r>
            <a:r>
              <a:rPr lang="en-US" altLang="zh-CN" sz="2400" b="1" dirty="0" smtClean="0">
                <a:solidFill>
                  <a:srgbClr val="0000FF"/>
                </a:solidFill>
                <a:ea typeface="宋体" panose="02010600030101010101" pitchFamily="2" charset="-122"/>
              </a:rPr>
              <a:t>n</a:t>
            </a:r>
            <a:r>
              <a:rPr lang="zh-CN" altLang="en-US" sz="2400" b="1" dirty="0" smtClean="0">
                <a:solidFill>
                  <a:srgbClr val="0000FF"/>
                </a:solidFill>
                <a:ea typeface="宋体" panose="02010600030101010101" pitchFamily="2" charset="-122"/>
              </a:rPr>
              <a:t>的大小看</a:t>
            </a:r>
            <a:r>
              <a:rPr lang="zh-CN" altLang="en-US" sz="2400" dirty="0" smtClean="0">
                <a:ea typeface="宋体" panose="02010600030101010101" pitchFamily="2" charset="-122"/>
              </a:rPr>
              <a:t>，</a:t>
            </a:r>
            <a:r>
              <a:rPr lang="en-US" altLang="zh-CN" sz="2400" dirty="0" smtClean="0">
                <a:ea typeface="宋体" panose="02010600030101010101" pitchFamily="2" charset="-122"/>
              </a:rPr>
              <a:t>n</a:t>
            </a:r>
            <a:r>
              <a:rPr lang="zh-CN" altLang="en-US" sz="2400" dirty="0" smtClean="0">
                <a:ea typeface="宋体" panose="02010600030101010101" pitchFamily="2" charset="-122"/>
              </a:rPr>
              <a:t>较小时，宜采用简单排序；而</a:t>
            </a:r>
            <a:r>
              <a:rPr lang="en-US" altLang="zh-CN" sz="2400" dirty="0" smtClean="0">
                <a:ea typeface="宋体" panose="02010600030101010101" pitchFamily="2" charset="-122"/>
              </a:rPr>
              <a:t>n</a:t>
            </a:r>
            <a:r>
              <a:rPr lang="zh-CN" altLang="en-US" sz="2400" dirty="0" smtClean="0">
                <a:ea typeface="宋体" panose="02010600030101010101" pitchFamily="2" charset="-122"/>
              </a:rPr>
              <a:t>较大时宜采用改进排序。</a:t>
            </a:r>
            <a:endParaRPr lang="en-US" altLang="zh-CN" sz="2400" dirty="0" smtClean="0">
              <a:ea typeface="宋体" panose="02010600030101010101" pitchFamily="2" charset="-122"/>
            </a:endParaRPr>
          </a:p>
        </p:txBody>
      </p:sp>
    </p:spTree>
    <p:extLst>
      <p:ext uri="{BB962C8B-B14F-4D97-AF65-F5344CB8AC3E}">
        <p14:creationId xmlns:p14="http://schemas.microsoft.com/office/powerpoint/2010/main" val="1879605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hkstart\Desktop\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5809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9832" y="838453"/>
            <a:ext cx="3672408" cy="646331"/>
          </a:xfrm>
          <a:prstGeom prst="rect">
            <a:avLst/>
          </a:prstGeom>
          <a:noFill/>
        </p:spPr>
        <p:txBody>
          <a:bodyPr wrap="square" rtlCol="0">
            <a:spAutoFit/>
          </a:bodyPr>
          <a:lstStyle/>
          <a:p>
            <a:r>
              <a:rPr lang="zh-CN" altLang="zh-CN" sz="3600" b="1" dirty="0">
                <a:latin typeface="宋体" pitchFamily="2" charset="-122"/>
                <a:ea typeface="宋体" pitchFamily="2" charset="-122"/>
              </a:rPr>
              <a:t>排序方法的选择</a:t>
            </a:r>
            <a:endParaRPr lang="zh-CN" altLang="en-US" sz="3600" b="1" dirty="0">
              <a:latin typeface="宋体" pitchFamily="2" charset="-122"/>
              <a:ea typeface="宋体" pitchFamily="2" charset="-122"/>
            </a:endParaRPr>
          </a:p>
        </p:txBody>
      </p:sp>
      <p:sp>
        <p:nvSpPr>
          <p:cNvPr id="3" name="TextBox 2"/>
          <p:cNvSpPr txBox="1"/>
          <p:nvPr/>
        </p:nvSpPr>
        <p:spPr>
          <a:xfrm>
            <a:off x="334543" y="1772816"/>
            <a:ext cx="8568952" cy="4278094"/>
          </a:xfrm>
          <a:prstGeom prst="rect">
            <a:avLst/>
          </a:prstGeom>
          <a:noFill/>
        </p:spPr>
        <p:txBody>
          <a:bodyPr wrap="square" rtlCol="0">
            <a:spAutoFit/>
          </a:bodyPr>
          <a:lstStyle/>
          <a:p>
            <a:r>
              <a:rPr lang="en-US" altLang="zh-CN" sz="2800" dirty="0">
                <a:ea typeface="宋体" pitchFamily="2" charset="-122"/>
                <a:cs typeface="Times New Roman" pitchFamily="18" charset="0"/>
              </a:rPr>
              <a:t>(1)</a:t>
            </a:r>
            <a:r>
              <a:rPr lang="zh-CN" altLang="zh-CN" sz="2800" dirty="0">
                <a:ea typeface="宋体" pitchFamily="2" charset="-122"/>
                <a:cs typeface="Times New Roman" pitchFamily="18" charset="0"/>
              </a:rPr>
              <a:t>若</a:t>
            </a:r>
            <a:r>
              <a:rPr lang="en-US" altLang="zh-CN" sz="2800" dirty="0">
                <a:ea typeface="宋体" pitchFamily="2" charset="-122"/>
                <a:cs typeface="Times New Roman" pitchFamily="18" charset="0"/>
              </a:rPr>
              <a:t>n</a:t>
            </a:r>
            <a:r>
              <a:rPr lang="zh-CN" altLang="zh-CN" sz="2800" dirty="0">
                <a:ea typeface="宋体" pitchFamily="2" charset="-122"/>
                <a:cs typeface="Times New Roman" pitchFamily="18" charset="0"/>
              </a:rPr>
              <a:t>较小</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如</a:t>
            </a:r>
            <a:r>
              <a:rPr lang="en-US" altLang="zh-CN" sz="2800" dirty="0">
                <a:ea typeface="宋体" pitchFamily="2" charset="-122"/>
                <a:cs typeface="Times New Roman" pitchFamily="18" charset="0"/>
              </a:rPr>
              <a:t>n≤50)</a:t>
            </a:r>
            <a:r>
              <a:rPr lang="zh-CN" altLang="zh-CN" sz="2800" dirty="0">
                <a:ea typeface="宋体" pitchFamily="2" charset="-122"/>
                <a:cs typeface="Times New Roman" pitchFamily="18" charset="0"/>
              </a:rPr>
              <a:t>，可采用</a:t>
            </a:r>
            <a:r>
              <a:rPr lang="zh-CN" altLang="zh-CN" sz="2800" b="1" dirty="0">
                <a:solidFill>
                  <a:srgbClr val="0000FF"/>
                </a:solidFill>
                <a:ea typeface="宋体" pitchFamily="2" charset="-122"/>
                <a:cs typeface="Times New Roman" pitchFamily="18" charset="0"/>
              </a:rPr>
              <a:t>直接插入</a:t>
            </a:r>
            <a:r>
              <a:rPr lang="zh-CN" altLang="zh-CN" sz="2800" dirty="0">
                <a:ea typeface="宋体" pitchFamily="2" charset="-122"/>
                <a:cs typeface="Times New Roman" pitchFamily="18" charset="0"/>
              </a:rPr>
              <a:t>或</a:t>
            </a:r>
            <a:r>
              <a:rPr lang="zh-CN" altLang="zh-CN" sz="2800" b="1" dirty="0">
                <a:solidFill>
                  <a:srgbClr val="0000FF"/>
                </a:solidFill>
                <a:ea typeface="宋体" pitchFamily="2" charset="-122"/>
                <a:cs typeface="Times New Roman" pitchFamily="18" charset="0"/>
              </a:rPr>
              <a:t>直接选择排序</a:t>
            </a:r>
            <a:r>
              <a:rPr lang="zh-CN" altLang="zh-CN" sz="2800" dirty="0">
                <a:ea typeface="宋体" pitchFamily="2" charset="-122"/>
                <a:cs typeface="Times New Roman" pitchFamily="18" charset="0"/>
              </a:rPr>
              <a:t>。</a:t>
            </a:r>
          </a:p>
          <a:p>
            <a:r>
              <a:rPr lang="en-US" altLang="zh-CN" sz="2800" dirty="0">
                <a:ea typeface="宋体" pitchFamily="2" charset="-122"/>
                <a:cs typeface="Times New Roman" pitchFamily="18" charset="0"/>
              </a:rPr>
              <a:t>  </a:t>
            </a:r>
            <a:r>
              <a:rPr lang="en-US" altLang="zh-CN" sz="2800" dirty="0" smtClean="0">
                <a:ea typeface="宋体" pitchFamily="2" charset="-122"/>
                <a:cs typeface="Times New Roman" pitchFamily="18" charset="0"/>
              </a:rPr>
              <a:t>   </a:t>
            </a:r>
            <a:r>
              <a:rPr lang="zh-CN" altLang="zh-CN" sz="2800" dirty="0" smtClean="0">
                <a:ea typeface="宋体" pitchFamily="2" charset="-122"/>
                <a:cs typeface="Times New Roman" pitchFamily="18" charset="0"/>
              </a:rPr>
              <a:t>当</a:t>
            </a:r>
            <a:r>
              <a:rPr lang="zh-CN" altLang="zh-CN" sz="2800" dirty="0">
                <a:ea typeface="宋体" pitchFamily="2" charset="-122"/>
                <a:cs typeface="Times New Roman" pitchFamily="18" charset="0"/>
              </a:rPr>
              <a:t>记录规模较小时，直接插入排序较好；否则因为直接选择移动的记录数少于直接</a:t>
            </a:r>
            <a:r>
              <a:rPr lang="zh-CN" altLang="zh-CN" sz="2800" dirty="0" smtClean="0">
                <a:ea typeface="宋体" pitchFamily="2" charset="-122"/>
                <a:cs typeface="Times New Roman" pitchFamily="18" charset="0"/>
              </a:rPr>
              <a:t>插</a:t>
            </a:r>
            <a:r>
              <a:rPr lang="zh-CN" altLang="en-US" sz="2800" dirty="0" smtClean="0">
                <a:ea typeface="宋体" pitchFamily="2" charset="-122"/>
                <a:cs typeface="Times New Roman" pitchFamily="18" charset="0"/>
              </a:rPr>
              <a:t>入</a:t>
            </a:r>
            <a:r>
              <a:rPr lang="zh-CN" altLang="zh-CN" sz="2800" dirty="0" smtClean="0">
                <a:ea typeface="宋体" pitchFamily="2" charset="-122"/>
                <a:cs typeface="Times New Roman" pitchFamily="18" charset="0"/>
              </a:rPr>
              <a:t>，</a:t>
            </a:r>
            <a:r>
              <a:rPr lang="zh-CN" altLang="zh-CN" sz="2800" dirty="0">
                <a:ea typeface="宋体" pitchFamily="2" charset="-122"/>
                <a:cs typeface="Times New Roman" pitchFamily="18" charset="0"/>
              </a:rPr>
              <a:t>应选直接选择排序为宜</a:t>
            </a:r>
            <a:r>
              <a:rPr lang="zh-CN" altLang="zh-CN" sz="2800" dirty="0" smtClean="0">
                <a:ea typeface="宋体" pitchFamily="2" charset="-122"/>
                <a:cs typeface="Times New Roman" pitchFamily="18" charset="0"/>
              </a:rPr>
              <a:t>。</a:t>
            </a:r>
            <a:endParaRPr lang="en-US" altLang="zh-CN" sz="2800" dirty="0">
              <a:ea typeface="宋体" pitchFamily="2" charset="-122"/>
              <a:cs typeface="Times New Roman" pitchFamily="18" charset="0"/>
            </a:endParaRPr>
          </a:p>
          <a:p>
            <a:endParaRPr lang="zh-CN" altLang="zh-CN" sz="1000" dirty="0">
              <a:ea typeface="宋体" pitchFamily="2" charset="-122"/>
              <a:cs typeface="Times New Roman" pitchFamily="18" charset="0"/>
            </a:endParaRPr>
          </a:p>
          <a:p>
            <a:r>
              <a:rPr lang="en-US" altLang="zh-CN" sz="2800" dirty="0" smtClean="0">
                <a:ea typeface="宋体" pitchFamily="2" charset="-122"/>
                <a:cs typeface="Times New Roman" pitchFamily="18" charset="0"/>
              </a:rPr>
              <a:t>(</a:t>
            </a:r>
            <a:r>
              <a:rPr lang="en-US" altLang="zh-CN" sz="2800" dirty="0">
                <a:ea typeface="宋体" pitchFamily="2" charset="-122"/>
                <a:cs typeface="Times New Roman" pitchFamily="18" charset="0"/>
              </a:rPr>
              <a:t>2)</a:t>
            </a:r>
            <a:r>
              <a:rPr lang="zh-CN" altLang="zh-CN" sz="2800" dirty="0">
                <a:ea typeface="宋体" pitchFamily="2" charset="-122"/>
                <a:cs typeface="Times New Roman" pitchFamily="18" charset="0"/>
              </a:rPr>
              <a:t>若文件初始状态基本有序</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指正序</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，则应选用</a:t>
            </a:r>
            <a:r>
              <a:rPr lang="zh-CN" altLang="zh-CN" sz="2800" b="1" dirty="0">
                <a:solidFill>
                  <a:srgbClr val="0000FF"/>
                </a:solidFill>
                <a:ea typeface="宋体" pitchFamily="2" charset="-122"/>
                <a:cs typeface="Times New Roman" pitchFamily="18" charset="0"/>
              </a:rPr>
              <a:t>直接</a:t>
            </a:r>
            <a:r>
              <a:rPr lang="zh-CN" altLang="zh-CN" sz="2800" b="1" dirty="0" smtClean="0">
                <a:solidFill>
                  <a:srgbClr val="0000FF"/>
                </a:solidFill>
                <a:ea typeface="宋体" pitchFamily="2" charset="-122"/>
                <a:cs typeface="Times New Roman" pitchFamily="18" charset="0"/>
              </a:rPr>
              <a:t>插</a:t>
            </a:r>
            <a:r>
              <a:rPr lang="zh-CN" altLang="en-US" sz="2800" b="1" dirty="0" smtClean="0">
                <a:solidFill>
                  <a:srgbClr val="0000FF"/>
                </a:solidFill>
                <a:ea typeface="宋体" pitchFamily="2" charset="-122"/>
                <a:cs typeface="Times New Roman" pitchFamily="18" charset="0"/>
              </a:rPr>
              <a:t>入</a:t>
            </a:r>
            <a:r>
              <a:rPr lang="zh-CN" altLang="zh-CN" sz="2800" dirty="0" smtClean="0">
                <a:solidFill>
                  <a:srgbClr val="0000FF"/>
                </a:solidFill>
                <a:ea typeface="宋体" pitchFamily="2" charset="-122"/>
                <a:cs typeface="Times New Roman" pitchFamily="18" charset="0"/>
              </a:rPr>
              <a:t>、</a:t>
            </a:r>
            <a:r>
              <a:rPr lang="zh-CN" altLang="zh-CN" sz="2800" b="1" dirty="0">
                <a:solidFill>
                  <a:srgbClr val="0000FF"/>
                </a:solidFill>
                <a:ea typeface="宋体" pitchFamily="2" charset="-122"/>
                <a:cs typeface="Times New Roman" pitchFamily="18" charset="0"/>
              </a:rPr>
              <a:t>冒泡</a:t>
            </a:r>
            <a:r>
              <a:rPr lang="zh-CN" altLang="zh-CN" sz="2800" dirty="0">
                <a:ea typeface="宋体" pitchFamily="2" charset="-122"/>
                <a:cs typeface="Times New Roman" pitchFamily="18" charset="0"/>
              </a:rPr>
              <a:t>或随机的</a:t>
            </a:r>
            <a:r>
              <a:rPr lang="zh-CN" altLang="zh-CN" sz="2800" b="1" dirty="0">
                <a:solidFill>
                  <a:srgbClr val="0000FF"/>
                </a:solidFill>
                <a:ea typeface="宋体" pitchFamily="2" charset="-122"/>
                <a:cs typeface="Times New Roman" pitchFamily="18" charset="0"/>
              </a:rPr>
              <a:t>快速排序</a:t>
            </a:r>
            <a:r>
              <a:rPr lang="zh-CN" altLang="zh-CN" sz="2800" dirty="0">
                <a:ea typeface="宋体" pitchFamily="2" charset="-122"/>
                <a:cs typeface="Times New Roman" pitchFamily="18" charset="0"/>
              </a:rPr>
              <a:t>为宜</a:t>
            </a:r>
            <a:r>
              <a:rPr lang="zh-CN" altLang="zh-CN" sz="2800" dirty="0" smtClean="0">
                <a:ea typeface="宋体" pitchFamily="2" charset="-122"/>
                <a:cs typeface="Times New Roman" pitchFamily="18" charset="0"/>
              </a:rPr>
              <a:t>；</a:t>
            </a:r>
            <a:endParaRPr lang="en-US" altLang="zh-CN" sz="2800" dirty="0" smtClean="0">
              <a:ea typeface="宋体" pitchFamily="2" charset="-122"/>
              <a:cs typeface="Times New Roman" pitchFamily="18" charset="0"/>
            </a:endParaRPr>
          </a:p>
          <a:p>
            <a:endParaRPr lang="zh-CN" altLang="zh-CN" sz="1000" dirty="0">
              <a:ea typeface="宋体" pitchFamily="2" charset="-122"/>
              <a:cs typeface="Times New Roman" pitchFamily="18" charset="0"/>
            </a:endParaRPr>
          </a:p>
          <a:p>
            <a:r>
              <a:rPr lang="en-US" altLang="zh-CN" sz="2800" dirty="0" smtClean="0">
                <a:ea typeface="宋体" pitchFamily="2" charset="-122"/>
                <a:cs typeface="Times New Roman" pitchFamily="18" charset="0"/>
              </a:rPr>
              <a:t>(</a:t>
            </a:r>
            <a:r>
              <a:rPr lang="en-US" altLang="zh-CN" sz="2800" dirty="0">
                <a:ea typeface="宋体" pitchFamily="2" charset="-122"/>
                <a:cs typeface="Times New Roman" pitchFamily="18" charset="0"/>
              </a:rPr>
              <a:t>3)</a:t>
            </a:r>
            <a:r>
              <a:rPr lang="zh-CN" altLang="zh-CN" sz="2800" dirty="0">
                <a:ea typeface="宋体" pitchFamily="2" charset="-122"/>
                <a:cs typeface="Times New Roman" pitchFamily="18" charset="0"/>
              </a:rPr>
              <a:t>若</a:t>
            </a:r>
            <a:r>
              <a:rPr lang="en-US" altLang="zh-CN" sz="2800" dirty="0">
                <a:ea typeface="宋体" pitchFamily="2" charset="-122"/>
                <a:cs typeface="Times New Roman" pitchFamily="18" charset="0"/>
              </a:rPr>
              <a:t>n</a:t>
            </a:r>
            <a:r>
              <a:rPr lang="zh-CN" altLang="zh-CN" sz="2800" dirty="0">
                <a:ea typeface="宋体" pitchFamily="2" charset="-122"/>
                <a:cs typeface="Times New Roman" pitchFamily="18" charset="0"/>
              </a:rPr>
              <a:t>较大，则应采用时间复杂度为</a:t>
            </a:r>
            <a:r>
              <a:rPr lang="en-US" altLang="zh-CN" sz="2800" dirty="0">
                <a:ea typeface="宋体" pitchFamily="2" charset="-122"/>
                <a:cs typeface="Times New Roman" pitchFamily="18" charset="0"/>
              </a:rPr>
              <a:t>O(</a:t>
            </a:r>
            <a:r>
              <a:rPr lang="en-US" altLang="zh-CN" sz="2800" dirty="0" err="1">
                <a:ea typeface="宋体" pitchFamily="2" charset="-122"/>
                <a:cs typeface="Times New Roman" pitchFamily="18" charset="0"/>
              </a:rPr>
              <a:t>nlgn</a:t>
            </a:r>
            <a:r>
              <a:rPr lang="en-US" altLang="zh-CN" sz="2800" dirty="0">
                <a:ea typeface="宋体" pitchFamily="2" charset="-122"/>
                <a:cs typeface="Times New Roman" pitchFamily="18" charset="0"/>
              </a:rPr>
              <a:t>)</a:t>
            </a:r>
            <a:r>
              <a:rPr lang="zh-CN" altLang="zh-CN" sz="2800" dirty="0">
                <a:ea typeface="宋体" pitchFamily="2" charset="-122"/>
                <a:cs typeface="Times New Roman" pitchFamily="18" charset="0"/>
              </a:rPr>
              <a:t>的排序方法：</a:t>
            </a:r>
            <a:r>
              <a:rPr lang="zh-CN" altLang="zh-CN" sz="2800" b="1" dirty="0">
                <a:solidFill>
                  <a:srgbClr val="0000FF"/>
                </a:solidFill>
                <a:ea typeface="宋体" pitchFamily="2" charset="-122"/>
                <a:cs typeface="Times New Roman" pitchFamily="18" charset="0"/>
              </a:rPr>
              <a:t>快速排序</a:t>
            </a:r>
            <a:r>
              <a:rPr lang="zh-CN" altLang="zh-CN" sz="2800" dirty="0">
                <a:solidFill>
                  <a:srgbClr val="0000FF"/>
                </a:solidFill>
                <a:ea typeface="宋体" pitchFamily="2" charset="-122"/>
                <a:cs typeface="Times New Roman" pitchFamily="18" charset="0"/>
              </a:rPr>
              <a:t>、</a:t>
            </a:r>
            <a:r>
              <a:rPr lang="zh-CN" altLang="zh-CN" sz="2800" b="1" dirty="0">
                <a:solidFill>
                  <a:srgbClr val="0000FF"/>
                </a:solidFill>
                <a:ea typeface="宋体" pitchFamily="2" charset="-122"/>
                <a:cs typeface="Times New Roman" pitchFamily="18" charset="0"/>
              </a:rPr>
              <a:t>堆排序</a:t>
            </a:r>
            <a:r>
              <a:rPr lang="zh-CN" altLang="zh-CN" sz="2800" dirty="0">
                <a:ea typeface="宋体" pitchFamily="2" charset="-122"/>
                <a:cs typeface="Times New Roman" pitchFamily="18" charset="0"/>
              </a:rPr>
              <a:t>或</a:t>
            </a:r>
            <a:r>
              <a:rPr lang="zh-CN" altLang="zh-CN" sz="2800" b="1" dirty="0">
                <a:solidFill>
                  <a:srgbClr val="0000FF"/>
                </a:solidFill>
                <a:ea typeface="宋体" pitchFamily="2" charset="-122"/>
                <a:cs typeface="Times New Roman" pitchFamily="18" charset="0"/>
              </a:rPr>
              <a:t>归并排序</a:t>
            </a:r>
            <a:r>
              <a:rPr lang="zh-CN" altLang="zh-CN" sz="2800" dirty="0">
                <a:ea typeface="宋体" pitchFamily="2" charset="-122"/>
                <a:cs typeface="Times New Roman" pitchFamily="18" charset="0"/>
              </a:rPr>
              <a:t>。</a:t>
            </a:r>
          </a:p>
          <a:p>
            <a:endParaRPr lang="zh-CN" altLang="en-US" sz="2800" dirty="0">
              <a:ea typeface="宋体" pitchFamily="2" charset="-122"/>
              <a:cs typeface="Times New Roman" pitchFamily="18" charset="0"/>
            </a:endParaRPr>
          </a:p>
        </p:txBody>
      </p:sp>
    </p:spTree>
    <p:extLst>
      <p:ext uri="{BB962C8B-B14F-4D97-AF65-F5344CB8AC3E}">
        <p14:creationId xmlns:p14="http://schemas.microsoft.com/office/powerpoint/2010/main" val="181114891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51008"/>
            <a:ext cx="4896544" cy="400110"/>
          </a:xfrm>
          <a:prstGeom prst="rect">
            <a:avLst/>
          </a:prstGeom>
        </p:spPr>
        <p:txBody>
          <a:bodyPr wrap="square">
            <a:spAutoFit/>
          </a:bodyPr>
          <a:lstStyle/>
          <a:p>
            <a:r>
              <a:rPr lang="zh-CN" altLang="en-US" sz="2000" b="1" dirty="0" smtClean="0">
                <a:ea typeface="宋体" panose="02010600030101010101" pitchFamily="2" charset="-122"/>
              </a:rPr>
              <a:t>数据结构</a:t>
            </a:r>
            <a:r>
              <a:rPr lang="zh-CN" altLang="en-US" sz="2000" b="1" dirty="0">
                <a:ea typeface="宋体" panose="02010600030101010101" pitchFamily="2" charset="-122"/>
              </a:rPr>
              <a:t>与算法分析</a:t>
            </a:r>
            <a:r>
              <a:rPr lang="en-US" altLang="zh-CN" sz="2000" b="1" dirty="0">
                <a:ea typeface="宋体" panose="02010600030101010101" pitchFamily="2" charset="-122"/>
              </a:rPr>
              <a:t>Java</a:t>
            </a:r>
            <a:r>
              <a:rPr lang="zh-CN" altLang="en-US" sz="2000" b="1" dirty="0">
                <a:ea typeface="宋体" panose="02010600030101010101" pitchFamily="2" charset="-122"/>
              </a:rPr>
              <a:t>语言描述（第</a:t>
            </a:r>
            <a:r>
              <a:rPr lang="en-US" altLang="zh-CN" sz="2000" b="1" dirty="0">
                <a:ea typeface="宋体" panose="02010600030101010101" pitchFamily="2" charset="-122"/>
              </a:rPr>
              <a:t>2</a:t>
            </a:r>
            <a:r>
              <a:rPr lang="zh-CN" altLang="en-US" sz="2000" b="1" dirty="0">
                <a:ea typeface="宋体" panose="02010600030101010101" pitchFamily="2" charset="-122"/>
              </a:rPr>
              <a:t>版）</a:t>
            </a:r>
          </a:p>
        </p:txBody>
      </p:sp>
      <p:sp>
        <p:nvSpPr>
          <p:cNvPr id="3" name="矩形 2"/>
          <p:cNvSpPr/>
          <p:nvPr/>
        </p:nvSpPr>
        <p:spPr>
          <a:xfrm>
            <a:off x="323528" y="1525130"/>
            <a:ext cx="4572000" cy="369332"/>
          </a:xfrm>
          <a:prstGeom prst="rect">
            <a:avLst/>
          </a:prstGeom>
        </p:spPr>
        <p:txBody>
          <a:bodyPr>
            <a:spAutoFit/>
          </a:bodyPr>
          <a:lstStyle/>
          <a:p>
            <a:r>
              <a:rPr lang="en-US" altLang="zh-CN" dirty="0" smtClean="0">
                <a:ea typeface="宋体" panose="02010600030101010101" pitchFamily="2" charset="-122"/>
              </a:rPr>
              <a:t>[</a:t>
            </a:r>
            <a:r>
              <a:rPr lang="zh-CN" altLang="en-US" dirty="0">
                <a:ea typeface="宋体" panose="02010600030101010101" pitchFamily="2" charset="-122"/>
              </a:rPr>
              <a:t>美</a:t>
            </a:r>
            <a:r>
              <a:rPr lang="en-US" altLang="zh-CN" dirty="0">
                <a:ea typeface="宋体" panose="02010600030101010101" pitchFamily="2" charset="-122"/>
              </a:rPr>
              <a:t>] </a:t>
            </a:r>
            <a:r>
              <a:rPr lang="zh-CN" altLang="en-US" dirty="0">
                <a:ea typeface="宋体" panose="02010600030101010101" pitchFamily="2" charset="-122"/>
                <a:hlinkClick r:id="rId2"/>
              </a:rPr>
              <a:t>卡拉罗</a:t>
            </a:r>
            <a:r>
              <a:rPr lang="zh-CN" altLang="en-US" dirty="0">
                <a:ea typeface="宋体" panose="02010600030101010101" pitchFamily="2" charset="-122"/>
              </a:rPr>
              <a:t>（</a:t>
            </a:r>
            <a:r>
              <a:rPr lang="en-US" altLang="zh-CN" dirty="0" err="1">
                <a:ea typeface="宋体" panose="02010600030101010101" pitchFamily="2" charset="-122"/>
                <a:hlinkClick r:id="rId3"/>
              </a:rPr>
              <a:t>Carrano,F.M</a:t>
            </a:r>
            <a:r>
              <a:rPr lang="en-US" altLang="zh-CN" dirty="0">
                <a:ea typeface="宋体" panose="02010600030101010101" pitchFamily="2" charset="-122"/>
                <a:hlinkClick r:id="rId3"/>
              </a:rPr>
              <a:t>.</a:t>
            </a:r>
            <a:r>
              <a:rPr lang="zh-CN" altLang="en-US" dirty="0">
                <a:ea typeface="宋体" panose="02010600030101010101" pitchFamily="2" charset="-122"/>
              </a:rPr>
              <a:t>） 著 </a:t>
            </a:r>
            <a:r>
              <a:rPr lang="zh-CN" altLang="en-US" dirty="0">
                <a:ea typeface="宋体" panose="02010600030101010101" pitchFamily="2" charset="-122"/>
                <a:hlinkClick r:id="rId4"/>
              </a:rPr>
              <a:t>金名</a:t>
            </a:r>
            <a:r>
              <a:rPr lang="zh-CN" altLang="en-US" dirty="0">
                <a:ea typeface="宋体" panose="02010600030101010101" pitchFamily="2" charset="-122"/>
              </a:rPr>
              <a:t>，等 译</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919774"/>
            <a:ext cx="3312368" cy="470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00192" y="1305444"/>
            <a:ext cx="1723549" cy="400110"/>
          </a:xfrm>
          <a:prstGeom prst="rect">
            <a:avLst/>
          </a:prstGeom>
        </p:spPr>
        <p:txBody>
          <a:bodyPr wrap="none">
            <a:spAutoFit/>
          </a:bodyPr>
          <a:lstStyle/>
          <a:p>
            <a:r>
              <a:rPr lang="zh-CN" altLang="en-US" sz="2000" b="1" dirty="0">
                <a:ea typeface="宋体" panose="02010600030101010101" pitchFamily="2" charset="-122"/>
              </a:rPr>
              <a:t>大话数据结构</a:t>
            </a:r>
          </a:p>
        </p:txBody>
      </p:sp>
      <p:sp>
        <p:nvSpPr>
          <p:cNvPr id="5" name="矩形 4"/>
          <p:cNvSpPr/>
          <p:nvPr/>
        </p:nvSpPr>
        <p:spPr>
          <a:xfrm>
            <a:off x="6290683" y="1735109"/>
            <a:ext cx="2286000" cy="369332"/>
          </a:xfrm>
          <a:prstGeom prst="rect">
            <a:avLst/>
          </a:prstGeom>
        </p:spPr>
        <p:txBody>
          <a:bodyPr wrap="square">
            <a:spAutoFit/>
          </a:bodyPr>
          <a:lstStyle/>
          <a:p>
            <a:r>
              <a:rPr lang="zh-CN" altLang="en-US" dirty="0" smtClean="0">
                <a:ea typeface="宋体" panose="02010600030101010101" pitchFamily="2" charset="-122"/>
              </a:rPr>
              <a:t>作 者：</a:t>
            </a:r>
            <a:r>
              <a:rPr lang="zh-CN" altLang="en-US" dirty="0" smtClean="0">
                <a:ea typeface="宋体" panose="02010600030101010101" pitchFamily="2" charset="-122"/>
                <a:hlinkClick r:id="rId6"/>
              </a:rPr>
              <a:t>程</a:t>
            </a:r>
            <a:r>
              <a:rPr lang="zh-CN" altLang="en-US" dirty="0">
                <a:ea typeface="宋体" panose="02010600030101010101" pitchFamily="2" charset="-122"/>
                <a:hlinkClick r:id="rId6"/>
              </a:rPr>
              <a:t>杰</a:t>
            </a:r>
            <a:r>
              <a:rPr lang="zh-CN" altLang="en-US" dirty="0">
                <a:ea typeface="宋体" panose="02010600030101010101" pitchFamily="2" charset="-122"/>
              </a:rPr>
              <a:t> 著</a:t>
            </a:r>
          </a:p>
        </p:txBody>
      </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0072" y="2104441"/>
            <a:ext cx="3220924" cy="451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50010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hkstart\Deskt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 y="0"/>
            <a:ext cx="9138899" cy="6463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580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shkstart\Desktop\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4" y="0"/>
            <a:ext cx="9160933" cy="649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hkstart\Desktop\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64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hkstart\Desktop\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0" y="0"/>
            <a:ext cx="9139560" cy="643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267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hkstart\Desktop\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85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shkstart\Desktop\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645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shkstart\Desktop\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267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3924230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shkstart\Desktop\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85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shkstart\Desktop\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8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6458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hkstart\Desktop\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267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shkstart\Deskto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858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shkstart\Desktop\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2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shkstart\Deskto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6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shkstart\Desktop\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shkstart\Desktop\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3"/>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shkstart\Desktop\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 y="-29344"/>
            <a:ext cx="9139395" cy="644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shkstart\Desktop\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290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b="1" dirty="0">
                <a:solidFill>
                  <a:srgbClr val="FF0000"/>
                </a:solidFill>
                <a:ea typeface="宋体" pitchFamily="2" charset="-122"/>
              </a:rPr>
              <a:t>直接选择排序</a:t>
            </a:r>
            <a:r>
              <a:rPr lang="zh-CN" altLang="en-US" sz="2400" dirty="0">
                <a:ea typeface="宋体" pitchFamily="2" charset="-122"/>
              </a:rPr>
              <a:t>、堆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26627798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shkstart\Desktop\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210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shkstart\Desktop\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240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shkstart\Desktop\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210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shkstart\Desktop\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84"/>
            <a:ext cx="9144000" cy="645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240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假设有</a:t>
            </a:r>
            <a:r>
              <a:rPr lang="en-US" altLang="zh-CN" sz="2400" dirty="0" smtClean="0">
                <a:ea typeface="宋体" panose="02010600030101010101" pitchFamily="2" charset="-122"/>
              </a:rPr>
              <a:t>n</a:t>
            </a:r>
            <a:r>
              <a:rPr lang="zh-CN" altLang="en-US" sz="2400" dirty="0" smtClean="0">
                <a:ea typeface="宋体" panose="02010600030101010101" pitchFamily="2" charset="-122"/>
              </a:rPr>
              <a:t>个数据，需要进行</a:t>
            </a:r>
            <a:r>
              <a:rPr lang="en-US" altLang="zh-CN" sz="2400" dirty="0" smtClean="0">
                <a:ea typeface="宋体" panose="02010600030101010101" pitchFamily="2" charset="-122"/>
              </a:rPr>
              <a:t>n-1</a:t>
            </a:r>
            <a:r>
              <a:rPr lang="zh-CN" altLang="en-US" sz="2400" dirty="0" smtClean="0">
                <a:ea typeface="宋体" panose="02010600030101010101" pitchFamily="2" charset="-122"/>
              </a:rPr>
              <a:t>次建堆，每次建堆本身耗时             ，则其时间效率为</a:t>
            </a:r>
            <a:endParaRPr lang="en-US" altLang="zh-CN" sz="2400" dirty="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空间效率很高，只需要一个附加程序单元用于交换，其空间效率为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堆排序效率分析</a:t>
            </a:r>
            <a:endParaRPr lang="zh-CN" altLang="en-US" sz="3200" b="1" dirty="0">
              <a:latin typeface="宋体" panose="02010600030101010101" pitchFamily="2" charset="-122"/>
              <a:ea typeface="宋体" panose="02010600030101010101" pitchFamily="2" charset="-122"/>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2420888"/>
            <a:ext cx="8096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518" y="2420888"/>
            <a:ext cx="16192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9193" y="3573016"/>
            <a:ext cx="6762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34085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b="1" dirty="0">
                <a:solidFill>
                  <a:srgbClr val="FF0000"/>
                </a:solidFill>
                <a:ea typeface="宋体" pitchFamily="2" charset="-122"/>
              </a:rPr>
              <a:t>冒泡排序</a:t>
            </a:r>
            <a:r>
              <a:rPr lang="zh-CN" altLang="en-US" sz="2400" dirty="0">
                <a:ea typeface="宋体" pitchFamily="2" charset="-122"/>
              </a:rPr>
              <a:t>、快速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3566858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shkstart\Desktop\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shkstart\Desktop\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8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shkstart\Deskto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shkstart\Desktop\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2159"/>
            <a:ext cx="9180512" cy="650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1700808"/>
            <a:ext cx="5705475"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132149" y="836712"/>
            <a:ext cx="5112568" cy="584775"/>
          </a:xfrm>
          <a:prstGeom prst="rect">
            <a:avLst/>
          </a:prstGeom>
          <a:noFill/>
        </p:spPr>
        <p:txBody>
          <a:bodyPr wrap="square" rtlCol="0">
            <a:spAutoFit/>
          </a:bodyPr>
          <a:lstStyle/>
          <a:p>
            <a:pPr algn="ctr"/>
            <a:r>
              <a:rPr lang="en-US" altLang="zh-CN" sz="3200" b="1" dirty="0" smtClean="0">
                <a:ea typeface="宋体" panose="02010600030101010101" pitchFamily="2" charset="-122"/>
              </a:rPr>
              <a:t>1. </a:t>
            </a:r>
            <a:r>
              <a:rPr lang="zh-CN" altLang="en-US" sz="3200" b="1" dirty="0" smtClean="0">
                <a:ea typeface="宋体" panose="02010600030101010101" pitchFamily="2" charset="-122"/>
              </a:rPr>
              <a:t>直接选择排序</a:t>
            </a:r>
            <a:endParaRPr lang="zh-CN" altLang="en-US" sz="3200" b="1" dirty="0">
              <a:ea typeface="宋体" panose="02010600030101010101" pitchFamily="2" charset="-122"/>
            </a:endParaRPr>
          </a:p>
        </p:txBody>
      </p:sp>
      <p:sp>
        <p:nvSpPr>
          <p:cNvPr id="4" name="TextBox 3"/>
          <p:cNvSpPr txBox="1"/>
          <p:nvPr/>
        </p:nvSpPr>
        <p:spPr>
          <a:xfrm>
            <a:off x="755576" y="1772816"/>
            <a:ext cx="1440160" cy="461665"/>
          </a:xfrm>
          <a:prstGeom prst="rect">
            <a:avLst/>
          </a:prstGeom>
          <a:noFill/>
        </p:spPr>
        <p:txBody>
          <a:bodyPr wrap="square" rtlCol="0">
            <a:spAutoFit/>
          </a:bodyPr>
          <a:lstStyle/>
          <a:p>
            <a:r>
              <a:rPr lang="zh-CN" altLang="en-US" sz="2400" b="1" dirty="0" smtClean="0">
                <a:latin typeface="宋体" panose="02010600030101010101" pitchFamily="2" charset="-122"/>
                <a:ea typeface="宋体" panose="02010600030101010101" pitchFamily="2" charset="-122"/>
              </a:rPr>
              <a:t>示例：</a:t>
            </a:r>
            <a:endParaRPr lang="zh-CN" altLang="en-US"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shkstart\Deskto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9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shkstart\Desktop\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4" y="-1"/>
            <a:ext cx="9122296" cy="645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shkstart\Desktop\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6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kstart\Desktop\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shkstart\Desktop\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shkstart\Desktop\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 y="0"/>
            <a:ext cx="9142675" cy="6482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shkstart\Desktop\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8" y="0"/>
            <a:ext cx="9171688" cy="646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shkstart\Desktop\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shkstart\Desktop\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5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shkstart\Desktop\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724096"/>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无论初始状态如何，在第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趟排序中选择最小关键码的元素，需做</a:t>
            </a:r>
            <a:r>
              <a:rPr lang="en-US" altLang="zh-CN" sz="2400" dirty="0" smtClean="0">
                <a:ea typeface="宋体" panose="02010600030101010101" pitchFamily="2" charset="-122"/>
              </a:rPr>
              <a:t>n-</a:t>
            </a:r>
            <a:r>
              <a:rPr lang="en-US" altLang="zh-CN" sz="2400" dirty="0" err="1" smtClean="0">
                <a:ea typeface="宋体" panose="02010600030101010101" pitchFamily="2" charset="-122"/>
              </a:rPr>
              <a:t>i</a:t>
            </a:r>
            <a:r>
              <a:rPr lang="zh-CN" altLang="en-US" sz="2400" dirty="0" smtClean="0">
                <a:ea typeface="宋体" panose="02010600030101010101" pitchFamily="2" charset="-122"/>
              </a:rPr>
              <a:t>次比较，因此总的比较次数为：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空间效率很高，只需要一个附加程序单元用于交换，其空间效率为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a:t>
            </a:r>
            <a:endParaRPr lang="zh-CN" altLang="en-US" sz="2400" b="1" dirty="0">
              <a:ea typeface="宋体" panose="02010600030101010101" pitchFamily="2" charset="-122"/>
            </a:endParaRPr>
          </a:p>
        </p:txBody>
      </p:sp>
      <p:pic>
        <p:nvPicPr>
          <p:cNvPr id="409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15435" y="2823896"/>
            <a:ext cx="384810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1900" y="4208884"/>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27784" y="908720"/>
            <a:ext cx="4680520"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直接选择排序效率分析</a:t>
            </a:r>
            <a:endParaRPr lang="zh-CN" altLang="en-US" sz="3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shkstart\Desktop\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shkstart\Desktop\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 y="-27384"/>
            <a:ext cx="9138356" cy="64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shkstart\Desktop\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7384"/>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shkstart\Desktop\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shkstart\Desktop\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5643"/>
            <a:ext cx="9180512" cy="648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shkstart\Desktop\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shkstart\Desktop\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shkstart\Desktop\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7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Users\shkstart\Desktop\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shkstart\Desktop\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a:t>
            </a:r>
            <a:r>
              <a:rPr lang="zh-CN" altLang="en-US" sz="2400" b="1" dirty="0">
                <a:solidFill>
                  <a:srgbClr val="FF0000"/>
                </a:solidFill>
                <a:ea typeface="宋体" pitchFamily="2" charset="-122"/>
              </a:rPr>
              <a:t>堆</a:t>
            </a:r>
            <a:r>
              <a:rPr lang="zh-CN" altLang="en-US" sz="2400" b="1" dirty="0" smtClean="0">
                <a:solidFill>
                  <a:srgbClr val="FF0000"/>
                </a:solidFill>
                <a:ea typeface="宋体" pitchFamily="2" charset="-122"/>
              </a:rPr>
              <a:t>排序</a:t>
            </a:r>
            <a:endParaRPr lang="en-US" altLang="zh-CN" sz="28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24761864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Users\shkstart\Desktop\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1" y="-27384"/>
            <a:ext cx="9110439" cy="647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shkstart\Desktop\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4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shkstart\Desktop\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shkstart\Desktop\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72544"/>
            <a:ext cx="9180512" cy="652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C:\Users\shkstart\Desktop\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Users\shkstart\Desktop\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9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shkstart\Desktop\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C:\Users\shkstart\Desktop\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shkstart\Desktop\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 y="-12973"/>
            <a:ext cx="9141804" cy="648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shkstart\Desktop\4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9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hkstart\Desktop\QQ截图201311270110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59932"/>
            <a:ext cx="6145104" cy="49270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59832" y="836712"/>
            <a:ext cx="4269932" cy="523220"/>
          </a:xfrm>
          <a:prstGeom prst="rect">
            <a:avLst/>
          </a:prstGeom>
          <a:noFill/>
        </p:spPr>
        <p:txBody>
          <a:bodyPr wrap="square" rtlCol="0">
            <a:spAutoFit/>
          </a:bodyPr>
          <a:lstStyle/>
          <a:p>
            <a:pPr algn="ctr"/>
            <a:r>
              <a:rPr lang="zh-CN" altLang="en-US" sz="2800" b="1" dirty="0" smtClean="0">
                <a:latin typeface="宋体" panose="02010600030101010101" pitchFamily="2" charset="-122"/>
                <a:ea typeface="宋体" panose="02010600030101010101" pitchFamily="2" charset="-122"/>
              </a:rPr>
              <a:t>与堆排序有关的概念</a:t>
            </a:r>
            <a:endParaRPr lang="zh-CN" altLang="en-US" sz="28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shkstart\Desktop\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Users\shkstart\Desktop\4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hkstart\Desktop\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shkstart\Desktop\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 y="13029"/>
            <a:ext cx="9137903" cy="6469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shkstart\Desktop\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 y="15189"/>
            <a:ext cx="9142258" cy="646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Users\shkstart\Desktop\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962"/>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815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shkstart\Desktop\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shkstart\Desktop\5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742"/>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59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shkstart\Desktop\5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13"/>
            <a:ext cx="9144000" cy="647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3127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1598315"/>
            <a:ext cx="7848872" cy="4678204"/>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从冒泡排序的算法可以看出</a:t>
            </a:r>
            <a:r>
              <a:rPr lang="zh-CN" altLang="en-US" sz="2400" dirty="0">
                <a:ea typeface="宋体" panose="02010600030101010101" pitchFamily="2" charset="-122"/>
              </a:rPr>
              <a:t>，有不确定性。若</a:t>
            </a:r>
            <a:r>
              <a:rPr lang="zh-CN" altLang="en-US" sz="2400" dirty="0" smtClean="0">
                <a:ea typeface="宋体" panose="02010600030101010101" pitchFamily="2" charset="-122"/>
              </a:rPr>
              <a:t>待排序的元素已然有序，则只需进行</a:t>
            </a:r>
            <a:r>
              <a:rPr lang="en-US" altLang="zh-CN" sz="2400" dirty="0" smtClean="0">
                <a:ea typeface="宋体" panose="02010600030101010101" pitchFamily="2" charset="-122"/>
              </a:rPr>
              <a:t>1</a:t>
            </a:r>
            <a:r>
              <a:rPr lang="zh-CN" altLang="en-US" sz="2400" dirty="0" smtClean="0">
                <a:ea typeface="宋体" panose="02010600030101010101" pitchFamily="2" charset="-122"/>
              </a:rPr>
              <a:t>趟排序，比较次数为</a:t>
            </a:r>
            <a:r>
              <a:rPr lang="en-US" altLang="zh-CN" sz="2400" dirty="0" smtClean="0">
                <a:ea typeface="宋体" panose="02010600030101010101" pitchFamily="2" charset="-122"/>
              </a:rPr>
              <a:t>n-1</a:t>
            </a:r>
            <a:r>
              <a:rPr lang="zh-CN" altLang="en-US" sz="2400" dirty="0" smtClean="0">
                <a:ea typeface="宋体" panose="02010600030101010101" pitchFamily="2" charset="-122"/>
              </a:rPr>
              <a:t>次，移动元素次数为</a:t>
            </a:r>
            <a:r>
              <a:rPr lang="en-US" altLang="zh-CN" sz="2400" dirty="0" smtClean="0">
                <a:ea typeface="宋体" panose="02010600030101010101" pitchFamily="2" charset="-122"/>
              </a:rPr>
              <a:t>0</a:t>
            </a:r>
            <a:r>
              <a:rPr lang="zh-CN" altLang="en-US" sz="2400" dirty="0" smtClean="0">
                <a:ea typeface="宋体" panose="02010600030101010101" pitchFamily="2" charset="-122"/>
              </a:rPr>
              <a:t>；若待排序的元素为逆序，则需要进行</a:t>
            </a:r>
            <a:r>
              <a:rPr lang="en-US" altLang="zh-CN" sz="2400" dirty="0" smtClean="0">
                <a:ea typeface="宋体" panose="02010600030101010101" pitchFamily="2" charset="-122"/>
              </a:rPr>
              <a:t>n-1</a:t>
            </a:r>
            <a:r>
              <a:rPr lang="zh-CN" altLang="en-US" sz="2400" dirty="0" smtClean="0">
                <a:ea typeface="宋体" panose="02010600030101010101" pitchFamily="2" charset="-122"/>
              </a:rPr>
              <a:t>趟排序，比较次数为                      ，因此时间复杂度为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46916" y="764704"/>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冒泡排序效率分析</a:t>
            </a:r>
            <a:endParaRPr lang="zh-CN" altLang="en-US" sz="3200" b="1" dirty="0">
              <a:latin typeface="宋体" panose="02010600030101010101" pitchFamily="2" charset="-122"/>
              <a:ea typeface="宋体" panose="02010600030101010101" pitchFamily="2" charset="-122"/>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3398514"/>
            <a:ext cx="14478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459" y="3959378"/>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771" y="5013176"/>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4792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kstart\Desktop\C6P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920880"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0911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a:t>
            </a:r>
            <a:r>
              <a:rPr lang="zh-CN" altLang="en-US" sz="2400" b="1" dirty="0">
                <a:solidFill>
                  <a:srgbClr val="FF0000"/>
                </a:solidFill>
                <a:ea typeface="宋体" pitchFamily="2" charset="-122"/>
              </a:rPr>
              <a:t>快速</a:t>
            </a:r>
            <a:r>
              <a:rPr lang="zh-CN" altLang="en-US" sz="2400" b="1" dirty="0" smtClean="0">
                <a:solidFill>
                  <a:srgbClr val="FF0000"/>
                </a:solidFill>
                <a:ea typeface="宋体" pitchFamily="2" charset="-122"/>
              </a:rPr>
              <a:t>排序</a:t>
            </a:r>
            <a:endParaRPr lang="en-US" altLang="zh-CN" sz="28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5875252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descr="C:\Users\shkstart\Desktop\QQ截图201311270220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84"/>
            <a:ext cx="916000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时间效率很好，因为每趟能确定的元素都呈指数增长，故时间复杂度为</a:t>
            </a:r>
            <a:r>
              <a:rPr lang="en-US" altLang="zh-CN" sz="2400" dirty="0" smtClean="0"/>
              <a:t>O(nlog2(n))</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由于使用递归，而递归使用栈，因此空间效率最优时为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a:t>
            </a:r>
            <a:r>
              <a:rPr lang="zh-CN" altLang="en-US" sz="2400" dirty="0" smtClean="0">
                <a:ea typeface="宋体" panose="02010600030101010101" pitchFamily="2" charset="-122"/>
              </a:rPr>
              <a:t>由于包含跳跃式交换，因此不稳定</a:t>
            </a:r>
            <a:endParaRPr lang="zh-CN" altLang="en-US" sz="2400"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快速</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pic>
        <p:nvPicPr>
          <p:cNvPr id="808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605" y="3542531"/>
            <a:ext cx="120015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255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b="1" dirty="0" smtClean="0">
                <a:solidFill>
                  <a:srgbClr val="FF0000"/>
                </a:solidFill>
                <a:ea typeface="宋体" pitchFamily="2" charset="-122"/>
              </a:rPr>
              <a:t>直接插入排序</a:t>
            </a:r>
            <a:r>
              <a:rPr lang="zh-CN" altLang="en-US" sz="2400" dirty="0" smtClean="0">
                <a:ea typeface="宋体" pitchFamily="2" charset="-122"/>
              </a:rPr>
              <a:t>、</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25906488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shkstart\Desktop\QQ截图20131127022959.png"/>
          <p:cNvPicPr>
            <a:picLocks noChangeAspect="1" noChangeArrowheads="1"/>
          </p:cNvPicPr>
          <p:nvPr/>
        </p:nvPicPr>
        <p:blipFill rotWithShape="1">
          <a:blip r:embed="rId2">
            <a:extLst>
              <a:ext uri="{28A0092B-C50C-407E-A947-70E740481C1C}">
                <a14:useLocalDpi xmlns:a14="http://schemas.microsoft.com/office/drawing/2010/main" val="0"/>
              </a:ext>
            </a:extLst>
          </a:blip>
          <a:srcRect l="4131" t="7917" r="5778" b="5260"/>
          <a:stretch/>
        </p:blipFill>
        <p:spPr bwMode="auto">
          <a:xfrm>
            <a:off x="759278" y="1190363"/>
            <a:ext cx="7413122" cy="516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shkstart\Desktop\QQ截图20131127023310.png"/>
          <p:cNvPicPr>
            <a:picLocks noChangeAspect="1" noChangeArrowheads="1"/>
          </p:cNvPicPr>
          <p:nvPr/>
        </p:nvPicPr>
        <p:blipFill rotWithShape="1">
          <a:blip r:embed="rId2">
            <a:extLst>
              <a:ext uri="{28A0092B-C50C-407E-A947-70E740481C1C}">
                <a14:useLocalDpi xmlns:a14="http://schemas.microsoft.com/office/drawing/2010/main" val="0"/>
              </a:ext>
            </a:extLst>
          </a:blip>
          <a:srcRect l="7352" t="6158" r="9645" b="8415"/>
          <a:stretch/>
        </p:blipFill>
        <p:spPr bwMode="auto">
          <a:xfrm>
            <a:off x="899592" y="913172"/>
            <a:ext cx="7560840" cy="5612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864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570208"/>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在最坏的情况下，所有元素的比较次数总和为（</a:t>
            </a:r>
            <a:r>
              <a:rPr lang="en-US" altLang="zh-CN" sz="2400" dirty="0" smtClean="0">
                <a:ea typeface="宋体" panose="02010600030101010101" pitchFamily="2" charset="-122"/>
              </a:rPr>
              <a:t>0+1+2+…+n-1</a:t>
            </a:r>
            <a:r>
              <a:rPr lang="zh-CN" altLang="en-US" sz="2400" dirty="0">
                <a:ea typeface="宋体" panose="02010600030101010101" pitchFamily="2" charset="-122"/>
              </a:rPr>
              <a:t>）</a:t>
            </a:r>
            <a:r>
              <a:rPr lang="en-US" altLang="zh-CN" sz="2400" dirty="0" smtClean="0">
                <a:ea typeface="宋体" panose="02010600030101010101" pitchFamily="2" charset="-122"/>
              </a:rPr>
              <a:t>=               </a:t>
            </a:r>
            <a:r>
              <a:rPr lang="zh-CN" altLang="en-US" sz="2400" dirty="0" smtClean="0">
                <a:ea typeface="宋体" panose="02010600030101010101" pitchFamily="2" charset="-122"/>
              </a:rPr>
              <a:t>；在其他情况下，也要考虑移动元素的次数，故时间复杂度为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2771800" y="932644"/>
            <a:ext cx="4290060"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直接插入排序效率分析</a:t>
            </a:r>
            <a:endParaRPr lang="zh-CN" altLang="en-US" sz="3200" b="1" dirty="0">
              <a:latin typeface="宋体" panose="02010600030101010101" pitchFamily="2" charset="-122"/>
              <a:ea typeface="宋体" panose="02010600030101010101" pitchFamily="2" charset="-122"/>
            </a:endParaRPr>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830" y="2420888"/>
            <a:ext cx="8477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1860" y="3012621"/>
            <a:ext cx="8477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8280" y="4005064"/>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255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b="1" dirty="0">
                <a:solidFill>
                  <a:srgbClr val="FF0000"/>
                </a:solidFill>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26199281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折半插入排序</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683568" y="1717664"/>
            <a:ext cx="7920880" cy="3683060"/>
          </a:xfrm>
          <a:prstGeom prst="rect">
            <a:avLst/>
          </a:prstGeom>
          <a:noFill/>
        </p:spPr>
        <p:txBody>
          <a:bodyPr wrap="square" rtlCol="0">
            <a:spAutoFit/>
          </a:bodyPr>
          <a:lstStyle/>
          <a:p>
            <a:pPr marL="342900" indent="-342900">
              <a:lnSpc>
                <a:spcPts val="3200"/>
              </a:lnSpc>
              <a:buFont typeface="Wingdings" panose="05000000000000000000" pitchFamily="2" charset="2"/>
              <a:buChar char="l"/>
            </a:pPr>
            <a:r>
              <a:rPr lang="zh-CN" altLang="en-US" sz="2400" dirty="0" smtClean="0">
                <a:ea typeface="宋体" panose="02010600030101010101" pitchFamily="2" charset="-122"/>
              </a:rPr>
              <a:t>折半插入排序是对直接插入排序的简单改进。</a:t>
            </a:r>
            <a:endParaRPr lang="en-US" altLang="zh-CN" sz="2400" dirty="0" smtClean="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smtClean="0">
                <a:ea typeface="宋体" panose="02010600030101010101" pitchFamily="2" charset="-122"/>
              </a:rPr>
              <a:t>此处介绍的折半插入，其实就是通过不断地折半来快速确定第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个元素的插入位置，这实际上是一种查找算法：折半查找。</a:t>
            </a:r>
            <a:r>
              <a:rPr lang="en-US" altLang="zh-CN" sz="2400" dirty="0" smtClean="0">
                <a:ea typeface="宋体" panose="02010600030101010101" pitchFamily="2" charset="-122"/>
              </a:rPr>
              <a:t>Java</a:t>
            </a:r>
            <a:r>
              <a:rPr lang="zh-CN" altLang="en-US" sz="2400" dirty="0" smtClean="0">
                <a:ea typeface="宋体" panose="02010600030101010101" pitchFamily="2" charset="-122"/>
              </a:rPr>
              <a:t>的</a:t>
            </a:r>
            <a:r>
              <a:rPr lang="en-US" altLang="zh-CN" sz="2400" dirty="0" smtClean="0">
                <a:ea typeface="宋体" panose="02010600030101010101" pitchFamily="2" charset="-122"/>
              </a:rPr>
              <a:t>Arrays</a:t>
            </a:r>
            <a:r>
              <a:rPr lang="zh-CN" altLang="en-US" sz="2400" dirty="0">
                <a:ea typeface="宋体" panose="02010600030101010101" pitchFamily="2" charset="-122"/>
              </a:rPr>
              <a:t>类里的</a:t>
            </a:r>
            <a:r>
              <a:rPr lang="en-US" altLang="zh-CN" sz="2400" dirty="0" err="1">
                <a:ea typeface="宋体" panose="02010600030101010101" pitchFamily="2" charset="-122"/>
              </a:rPr>
              <a:t>binarySearch</a:t>
            </a:r>
            <a:r>
              <a:rPr lang="en-US" altLang="zh-CN" sz="2400" dirty="0">
                <a:ea typeface="宋体" panose="02010600030101010101" pitchFamily="2" charset="-122"/>
              </a:rPr>
              <a:t>()</a:t>
            </a:r>
            <a:r>
              <a:rPr lang="zh-CN" altLang="en-US" sz="2400" dirty="0">
                <a:ea typeface="宋体" panose="02010600030101010101" pitchFamily="2" charset="-122"/>
              </a:rPr>
              <a:t>方法，就是折半</a:t>
            </a:r>
            <a:r>
              <a:rPr lang="zh-CN" altLang="en-US" sz="2400" dirty="0" smtClean="0">
                <a:ea typeface="宋体" panose="02010600030101010101" pitchFamily="2" charset="-122"/>
              </a:rPr>
              <a:t>查找的实现，</a:t>
            </a:r>
            <a:r>
              <a:rPr lang="zh-CN" altLang="en-US" sz="2400" dirty="0">
                <a:ea typeface="宋体" panose="02010600030101010101" pitchFamily="2" charset="-122"/>
              </a:rPr>
              <a:t>用于从指定数组中查找指定元素</a:t>
            </a:r>
            <a:r>
              <a:rPr lang="zh-CN" altLang="en-US" sz="2400" dirty="0" smtClean="0">
                <a:ea typeface="宋体" panose="02010600030101010101" pitchFamily="2" charset="-122"/>
              </a:rPr>
              <a:t>，前提</a:t>
            </a:r>
            <a:r>
              <a:rPr lang="zh-CN" altLang="en-US" sz="2400" dirty="0">
                <a:ea typeface="宋体" panose="02010600030101010101" pitchFamily="2" charset="-122"/>
              </a:rPr>
              <a:t>是该数组已经处于有序状态</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smtClean="0">
                <a:ea typeface="宋体" panose="02010600030101010101" pitchFamily="2" charset="-122"/>
              </a:rPr>
              <a:t>与直接插入排序的效果相同，只是更快了一些，因为折半插入排序可以更快地确定第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个元素的插入位置</a:t>
            </a:r>
            <a:endParaRPr lang="zh-CN" altLang="en-US" sz="2400" dirty="0">
              <a:ea typeface="宋体" panose="02010600030101010101" pitchFamily="2" charset="-122"/>
            </a:endParaRPr>
          </a:p>
        </p:txBody>
      </p:sp>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b="1" dirty="0" smtClean="0">
                <a:solidFill>
                  <a:srgbClr val="FF0000"/>
                </a:solidFill>
                <a:ea typeface="宋体" pitchFamily="2" charset="-122"/>
              </a:rPr>
              <a:t>Shell</a:t>
            </a:r>
            <a:r>
              <a:rPr lang="zh-CN" altLang="zh-CN" sz="2400" b="1" dirty="0" smtClean="0">
                <a:solidFill>
                  <a:srgbClr val="FF0000"/>
                </a:solidFill>
                <a:ea typeface="宋体" pitchFamily="2" charset="-122"/>
              </a:rPr>
              <a:t>排序</a:t>
            </a:r>
            <a:endParaRPr lang="en-US" altLang="zh-CN" sz="16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归并排序</a:t>
            </a:r>
            <a:endParaRPr lang="en-US" altLang="zh-CN" sz="16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2006760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kstart\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81"/>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2489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shkstart\Desktop\QQ截图20131127024720.png"/>
          <p:cNvPicPr>
            <a:picLocks noChangeAspect="1" noChangeArrowheads="1"/>
          </p:cNvPicPr>
          <p:nvPr/>
        </p:nvPicPr>
        <p:blipFill rotWithShape="1">
          <a:blip r:embed="rId2">
            <a:extLst>
              <a:ext uri="{28A0092B-C50C-407E-A947-70E740481C1C}">
                <a14:useLocalDpi xmlns:a14="http://schemas.microsoft.com/office/drawing/2010/main" val="0"/>
              </a:ext>
            </a:extLst>
          </a:blip>
          <a:srcRect l="7330" t="6803" r="6318" b="15986"/>
          <a:stretch/>
        </p:blipFill>
        <p:spPr bwMode="auto">
          <a:xfrm>
            <a:off x="755576" y="1124744"/>
            <a:ext cx="7920880" cy="513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descr="C:\Users\shkstart\Desktop\QQ截图20131127025000.png"/>
          <p:cNvPicPr>
            <a:picLocks noChangeAspect="1" noChangeArrowheads="1"/>
          </p:cNvPicPr>
          <p:nvPr/>
        </p:nvPicPr>
        <p:blipFill rotWithShape="1">
          <a:blip r:embed="rId2">
            <a:extLst>
              <a:ext uri="{28A0092B-C50C-407E-A947-70E740481C1C}">
                <a14:useLocalDpi xmlns:a14="http://schemas.microsoft.com/office/drawing/2010/main" val="0"/>
              </a:ext>
            </a:extLst>
          </a:blip>
          <a:srcRect l="4616" t="6803" r="8045" b="6803"/>
          <a:stretch/>
        </p:blipFill>
        <p:spPr bwMode="auto">
          <a:xfrm>
            <a:off x="659734" y="908212"/>
            <a:ext cx="7776864" cy="558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8259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开销估计在                                       之间，</a:t>
            </a:r>
            <a:r>
              <a:rPr lang="zh-CN" altLang="en-US" sz="2400" dirty="0">
                <a:ea typeface="宋体" panose="02010600030101010101" pitchFamily="2" charset="-122"/>
              </a:rPr>
              <a:t>平均时间复杂度大致是</a:t>
            </a:r>
            <a:r>
              <a:rPr lang="en-US" altLang="zh-CN" sz="2400" dirty="0">
                <a:ea typeface="宋体" panose="02010600030101010101" pitchFamily="2" charset="-122"/>
              </a:rPr>
              <a:t>O(</a:t>
            </a:r>
            <a:r>
              <a:rPr lang="en-US" altLang="zh-CN" sz="2400" dirty="0" err="1">
                <a:ea typeface="宋体" panose="02010600030101010101" pitchFamily="2" charset="-122"/>
              </a:rPr>
              <a:t>n√n</a:t>
            </a:r>
            <a:r>
              <a:rPr lang="en-US" altLang="zh-CN" sz="2400" dirty="0">
                <a:ea typeface="宋体" panose="02010600030101010101" pitchFamily="2" charset="-122"/>
              </a:rPr>
              <a:t>)</a:t>
            </a: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 </a:t>
            </a:r>
            <a:endParaRPr lang="zh-CN" altLang="en-US" sz="2400" b="1" dirty="0">
              <a:ea typeface="宋体" panose="02010600030101010101" pitchFamily="2" charset="-122"/>
            </a:endParaRPr>
          </a:p>
        </p:txBody>
      </p:sp>
      <p:sp>
        <p:nvSpPr>
          <p:cNvPr id="3" name="TextBox 2"/>
          <p:cNvSpPr txBox="1"/>
          <p:nvPr/>
        </p:nvSpPr>
        <p:spPr>
          <a:xfrm>
            <a:off x="3090252" y="908720"/>
            <a:ext cx="4290060" cy="584775"/>
          </a:xfrm>
          <a:prstGeom prst="rect">
            <a:avLst/>
          </a:prstGeom>
          <a:noFill/>
        </p:spPr>
        <p:txBody>
          <a:bodyPr wrap="square" rtlCol="0">
            <a:spAutoFit/>
          </a:bodyPr>
          <a:lstStyle/>
          <a:p>
            <a:r>
              <a:rPr lang="en-US" altLang="zh-CN" sz="3200" b="1" dirty="0">
                <a:ea typeface="宋体" panose="02010600030101010101" pitchFamily="2" charset="-122"/>
              </a:rPr>
              <a:t>Shell</a:t>
            </a:r>
            <a:r>
              <a:rPr lang="zh-CN" altLang="en-US" sz="3200" b="1" dirty="0" smtClean="0">
                <a:ea typeface="宋体" panose="02010600030101010101" pitchFamily="2" charset="-122"/>
              </a:rPr>
              <a:t>排序效率分析</a:t>
            </a:r>
            <a:endParaRPr lang="zh-CN" altLang="en-US" sz="3200" b="1" dirty="0">
              <a:ea typeface="宋体" panose="02010600030101010101" pitchFamily="2" charset="-122"/>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501008"/>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361" y="1857772"/>
            <a:ext cx="24669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72554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itchFamily="2" charset="-122"/>
                <a:ea typeface="宋体" pitchFamily="2" charset="-122"/>
                <a:cs typeface="Arial Unicode MS" pitchFamily="34" charset="-122"/>
              </a:rPr>
              <a:t>常用的内部排序</a:t>
            </a: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itchFamily="2" charset="2"/>
              <a:buChar char="l"/>
            </a:pPr>
            <a:r>
              <a:rPr lang="zh-CN" altLang="en-US" sz="2800" b="1" dirty="0">
                <a:ea typeface="宋体" pitchFamily="2" charset="-122"/>
              </a:rPr>
              <a:t>选择排序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直接选择排序、堆</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交换排序</a:t>
            </a:r>
            <a:endParaRPr lang="en-US" altLang="zh-CN" sz="2800" b="1" dirty="0">
              <a:ea typeface="宋体" pitchFamily="2" charset="-122"/>
            </a:endParaRPr>
          </a:p>
          <a:p>
            <a:pPr marL="914400" lvl="1" indent="-457200">
              <a:buFont typeface="Wingdings" pitchFamily="2" charset="2"/>
              <a:buChar char="Ø"/>
            </a:pPr>
            <a:r>
              <a:rPr lang="zh-CN" altLang="en-US" sz="2400" dirty="0">
                <a:ea typeface="宋体" pitchFamily="2" charset="-122"/>
              </a:rPr>
              <a:t>冒泡排序、快速</a:t>
            </a:r>
            <a:r>
              <a:rPr lang="zh-CN" altLang="en-US" sz="2400" dirty="0" smtClean="0">
                <a:ea typeface="宋体" pitchFamily="2" charset="-122"/>
              </a:rPr>
              <a:t>排序</a:t>
            </a:r>
            <a:endParaRPr lang="en-US" altLang="zh-CN" sz="2800" dirty="0" smtClean="0">
              <a:ea typeface="宋体" pitchFamily="2" charset="-122"/>
            </a:endParaRPr>
          </a:p>
          <a:p>
            <a:pPr marL="457200" indent="-457200">
              <a:lnSpc>
                <a:spcPct val="150000"/>
              </a:lnSpc>
              <a:buFont typeface="Wingdings" pitchFamily="2" charset="2"/>
              <a:buChar char="l"/>
            </a:pPr>
            <a:r>
              <a:rPr lang="zh-CN" altLang="en-US" sz="2800" b="1" dirty="0">
                <a:ea typeface="宋体" pitchFamily="2" charset="-122"/>
              </a:rPr>
              <a:t>插入</a:t>
            </a:r>
            <a:r>
              <a:rPr lang="zh-CN" altLang="en-US" sz="2800" b="1" dirty="0" smtClean="0">
                <a:ea typeface="宋体" pitchFamily="2" charset="-122"/>
              </a:rPr>
              <a:t>排序</a:t>
            </a:r>
            <a:endParaRPr lang="en-US" altLang="zh-CN" sz="2800" b="1" dirty="0" smtClean="0">
              <a:ea typeface="宋体" pitchFamily="2" charset="-122"/>
            </a:endParaRPr>
          </a:p>
          <a:p>
            <a:pPr marL="914400" lvl="1" indent="-457200">
              <a:buFont typeface="Wingdings" pitchFamily="2" charset="2"/>
              <a:buChar char="Ø"/>
            </a:pPr>
            <a:r>
              <a:rPr lang="zh-CN" altLang="en-US" sz="2400" dirty="0" smtClean="0">
                <a:ea typeface="宋体" pitchFamily="2" charset="-122"/>
              </a:rPr>
              <a:t>直接插入排序、</a:t>
            </a:r>
            <a:r>
              <a:rPr lang="zh-CN" altLang="zh-CN" sz="2400" dirty="0">
                <a:ea typeface="宋体" pitchFamily="2" charset="-122"/>
              </a:rPr>
              <a:t>折半插入排序</a:t>
            </a:r>
            <a:r>
              <a:rPr lang="zh-CN" altLang="zh-CN" sz="2400" dirty="0" smtClean="0">
                <a:ea typeface="宋体" pitchFamily="2" charset="-122"/>
              </a:rPr>
              <a:t>、</a:t>
            </a:r>
            <a:r>
              <a:rPr lang="en-US" altLang="zh-CN" sz="2400" dirty="0" smtClean="0">
                <a:ea typeface="宋体" pitchFamily="2" charset="-122"/>
              </a:rPr>
              <a:t>Shell</a:t>
            </a:r>
            <a:r>
              <a:rPr lang="zh-CN" altLang="zh-CN" sz="2400" dirty="0" smtClean="0">
                <a:ea typeface="宋体" pitchFamily="2" charset="-122"/>
              </a:rPr>
              <a:t>排序</a:t>
            </a:r>
            <a:endParaRPr lang="en-US" altLang="zh-CN" sz="1600" dirty="0" smtClean="0">
              <a:ea typeface="宋体" pitchFamily="2" charset="-122"/>
            </a:endParaRPr>
          </a:p>
          <a:p>
            <a:pPr marL="457200" indent="-457200">
              <a:lnSpc>
                <a:spcPct val="150000"/>
              </a:lnSpc>
              <a:buFont typeface="Wingdings" pitchFamily="2" charset="2"/>
              <a:buChar char="l"/>
            </a:pPr>
            <a:r>
              <a:rPr lang="zh-CN" altLang="en-US" sz="2800" b="1" dirty="0" smtClean="0">
                <a:solidFill>
                  <a:srgbClr val="FF0000"/>
                </a:solidFill>
                <a:ea typeface="宋体" pitchFamily="2" charset="-122"/>
              </a:rPr>
              <a:t>归并排序</a:t>
            </a:r>
            <a:endParaRPr lang="en-US" altLang="zh-CN" sz="1600" b="1" dirty="0" smtClean="0">
              <a:solidFill>
                <a:srgbClr val="FF0000"/>
              </a:solidFill>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桶式排序</a:t>
            </a:r>
            <a:endParaRPr lang="en-US" altLang="zh-CN" sz="2800" b="1" dirty="0" smtClean="0">
              <a:ea typeface="宋体" pitchFamily="2" charset="-122"/>
            </a:endParaRPr>
          </a:p>
          <a:p>
            <a:pPr marL="457200" indent="-457200">
              <a:lnSpc>
                <a:spcPct val="150000"/>
              </a:lnSpc>
              <a:buFont typeface="Wingdings" pitchFamily="2" charset="2"/>
              <a:buChar char="l"/>
            </a:pPr>
            <a:r>
              <a:rPr lang="zh-CN" altLang="en-US" sz="2800" b="1" dirty="0" smtClean="0">
                <a:ea typeface="宋体" pitchFamily="2" charset="-122"/>
              </a:rPr>
              <a:t>基数排序</a:t>
            </a:r>
            <a:endParaRPr lang="en-US" altLang="zh-CN" sz="2800" b="1" dirty="0" smtClean="0">
              <a:ea typeface="宋体" pitchFamily="2" charset="-122"/>
            </a:endParaRPr>
          </a:p>
        </p:txBody>
      </p:sp>
    </p:spTree>
    <p:extLst>
      <p:ext uri="{BB962C8B-B14F-4D97-AF65-F5344CB8AC3E}">
        <p14:creationId xmlns:p14="http://schemas.microsoft.com/office/powerpoint/2010/main" val="371951676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shkstart\Desktop\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5"/>
            <a:ext cx="9144000" cy="644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779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Users\shkstart\Desktop\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84"/>
            <a:ext cx="9144000" cy="645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shkstart\Desktop\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shkstart\Desktop\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7384"/>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shkstart\Desktop\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3" y="26477"/>
            <a:ext cx="9128357" cy="6472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shkstart\Desktop\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1" y="454"/>
            <a:ext cx="9132259" cy="647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81719"/>
      </p:ext>
    </p:extLst>
  </p:cSld>
  <p:clrMapOvr>
    <a:masterClrMapping/>
  </p:clrMapOvr>
</p:sld>
</file>

<file path=ppt/theme/theme1.xml><?xml version="1.0" encoding="utf-8"?>
<a:theme xmlns:a="http://schemas.openxmlformats.org/drawingml/2006/main" name="PPT模板">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Calibri"/>
        <a:ea typeface="Arial Unicode MS"/>
        <a:cs typeface=""/>
      </a:majorFont>
      <a:minorFont>
        <a:latin typeface="Calibri"/>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C0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7EDCC"/>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PPT模板</Template>
  <TotalTime>4069</TotalTime>
  <Words>1600</Words>
  <Application>Microsoft Office PowerPoint</Application>
  <PresentationFormat>全屏显示(4:3)</PresentationFormat>
  <Paragraphs>184</Paragraphs>
  <Slides>122</Slides>
  <Notes>1</Notes>
  <HiddenSlides>0</HiddenSlides>
  <MMClips>0</MMClips>
  <ScaleCrop>false</ScaleCrop>
  <HeadingPairs>
    <vt:vector size="4" baseType="variant">
      <vt:variant>
        <vt:lpstr>主题</vt:lpstr>
      </vt:variant>
      <vt:variant>
        <vt:i4>1</vt:i4>
      </vt:variant>
      <vt:variant>
        <vt:lpstr>幻灯片标题</vt:lpstr>
      </vt:variant>
      <vt:variant>
        <vt:i4>122</vt:i4>
      </vt:variant>
    </vt:vector>
  </HeadingPairs>
  <TitlesOfParts>
    <vt:vector size="123" baseType="lpstr">
      <vt:lpstr>PPT模板</vt:lpstr>
      <vt:lpstr>排序算法</vt:lpstr>
      <vt:lpstr>常用的内部排序</vt:lpstr>
      <vt:lpstr>常用的内部排序</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常用的内部排序</vt:lpstr>
      <vt:lpstr>PowerPoint 演示文稿</vt:lpstr>
      <vt:lpstr>PowerPoint 演示文稿</vt:lpstr>
      <vt:lpstr>PowerPoint 演示文稿</vt:lpstr>
      <vt:lpstr>常用的内部排序</vt:lpstr>
      <vt:lpstr>PowerPoint 演示文稿</vt:lpstr>
      <vt:lpstr>常用的内部排序</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常用的内部排序</vt:lpstr>
      <vt:lpstr>基数排序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WwW.YlmF.CoM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petrelsky5</dc:creator>
  <cp:lastModifiedBy>shkstart</cp:lastModifiedBy>
  <cp:revision>562</cp:revision>
  <dcterms:created xsi:type="dcterms:W3CDTF">2012-08-05T14:09:30Z</dcterms:created>
  <dcterms:modified xsi:type="dcterms:W3CDTF">2014-10-09T15:16:27Z</dcterms:modified>
</cp:coreProperties>
</file>